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00" y="13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7DE-9E30-4778-A93D-D16B43353896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1C7DE-9E30-4778-A93D-D16B43353896}" type="datetimeFigureOut">
              <a:rPr kumimoji="1" lang="ja-JP" altLang="en-US" smtClean="0"/>
              <a:pPr/>
              <a:t>2011/6/29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C20BC-4C4A-4EAE-9DDA-F0739F0573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Autofit/>
          </a:bodyPr>
          <a:lstStyle/>
          <a:p>
            <a:r>
              <a:rPr lang="ja-JP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５</a:t>
            </a:r>
            <a:r>
              <a:rPr kumimoji="1" lang="ja-JP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年生算数 </a:t>
            </a:r>
            <a:r>
              <a:rPr kumimoji="1" lang="en-US" altLang="ja-JP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kumimoji="1" lang="en-US" altLang="ja-JP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kumimoji="1" lang="ja-JP" altLang="en-US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体積</a:t>
            </a:r>
            <a:r>
              <a:rPr kumimoji="1" lang="ja-JP" altLang="en-US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の問題</a:t>
            </a:r>
            <a:endParaRPr kumimoji="1" lang="ja-JP" alt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7664" y="4293096"/>
            <a:ext cx="6400800" cy="864096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solidFill>
                  <a:srgbClr val="002060"/>
                </a:solidFill>
                <a:latin typeface="HGP創英角ﾎﾟｯﾌﾟ体" pitchFamily="50" charset="-128"/>
                <a:ea typeface="HGP創英角ﾎﾟｯﾌﾟ体" pitchFamily="50" charset="-128"/>
              </a:rPr>
              <a:t>こんなとき どうする？</a:t>
            </a:r>
            <a:endParaRPr kumimoji="1" lang="ja-JP" altLang="en-US" sz="4800" dirty="0">
              <a:solidFill>
                <a:srgbClr val="00206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葛西\img021.jpg"/>
          <p:cNvPicPr>
            <a:picLocks noChangeAspect="1" noChangeArrowheads="1"/>
          </p:cNvPicPr>
          <p:nvPr/>
        </p:nvPicPr>
        <p:blipFill>
          <a:blip r:embed="rId3" cstate="print"/>
          <a:srcRect l="8882" t="7407" b="18519"/>
          <a:stretch>
            <a:fillRect/>
          </a:stretch>
        </p:blipFill>
        <p:spPr bwMode="auto">
          <a:xfrm>
            <a:off x="539552" y="476672"/>
            <a:ext cx="4727728" cy="2304256"/>
          </a:xfrm>
          <a:prstGeom prst="rect">
            <a:avLst/>
          </a:prstGeom>
          <a:noFill/>
        </p:spPr>
      </p:pic>
      <p:sp>
        <p:nvSpPr>
          <p:cNvPr id="14" name="正方形/長方形 13"/>
          <p:cNvSpPr/>
          <p:nvPr/>
        </p:nvSpPr>
        <p:spPr>
          <a:xfrm>
            <a:off x="5364088" y="620688"/>
            <a:ext cx="365516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この立体の体積を</a:t>
            </a:r>
            <a:endParaRPr lang="en-US" altLang="ja-JP" sz="3600" b="1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36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求めよう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！</a:t>
            </a:r>
            <a:endParaRPr lang="ja-JP" altLang="en-US" sz="3600" b="1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55576" y="2924944"/>
            <a:ext cx="7328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たて</a:t>
            </a:r>
            <a:endParaRPr lang="ja-JP" altLang="en-US" sz="2400" b="1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683568" y="980728"/>
            <a:ext cx="576064" cy="4320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913471" y="3501008"/>
            <a:ext cx="4171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１</a:t>
            </a:r>
            <a:endParaRPr lang="ja-JP" altLang="en-US" sz="2400" b="1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2555776" y="476672"/>
            <a:ext cx="936104" cy="4320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1423559" y="2924944"/>
            <a:ext cx="9076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× 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横</a:t>
            </a:r>
            <a:endParaRPr lang="ja-JP" altLang="en-US" sz="2400" b="1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259632" y="3501008"/>
            <a:ext cx="129614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× 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１．４</a:t>
            </a:r>
            <a:endParaRPr lang="ja-JP" altLang="en-US" sz="2400" b="1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4355976" y="1124744"/>
            <a:ext cx="936104" cy="4320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2555776" y="2924944"/>
            <a:ext cx="14401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× 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高さ</a:t>
            </a:r>
            <a:endParaRPr lang="ja-JP" altLang="en-US" sz="2400" b="1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555776" y="3501008"/>
            <a:ext cx="129614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× 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４０</a:t>
            </a:r>
            <a:endParaRPr lang="ja-JP" altLang="en-US" sz="2400" b="1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683568" y="908720"/>
            <a:ext cx="3744416" cy="1800200"/>
            <a:chOff x="683568" y="908720"/>
            <a:chExt cx="3744416" cy="1800200"/>
          </a:xfrm>
        </p:grpSpPr>
        <p:sp>
          <p:nvSpPr>
            <p:cNvPr id="24" name="直方体 23"/>
            <p:cNvSpPr/>
            <p:nvPr/>
          </p:nvSpPr>
          <p:spPr>
            <a:xfrm>
              <a:off x="683568" y="908720"/>
              <a:ext cx="3744416" cy="1800200"/>
            </a:xfrm>
            <a:prstGeom prst="cube">
              <a:avLst>
                <a:gd name="adj" fmla="val 54630"/>
              </a:avLst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1392555" y="1052736"/>
              <a:ext cx="2380780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2400" b="1" dirty="0" smtClean="0">
                  <a:ln w="12700">
                    <a:noFill/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HGP創英角ｺﾞｼｯｸUB" pitchFamily="50" charset="-128"/>
                  <a:ea typeface="HGP創英角ｺﾞｼｯｸUB" pitchFamily="50" charset="-128"/>
                </a:rPr>
                <a:t>まずここの体積を</a:t>
              </a:r>
              <a:endParaRPr lang="en-US" altLang="ja-JP" sz="2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/>
              <a:r>
                <a:rPr lang="ja-JP" altLang="en-US" sz="2400" b="1" dirty="0" smtClean="0">
                  <a:ln w="12700">
                    <a:noFill/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HGP創英角ｺﾞｼｯｸUB" pitchFamily="50" charset="-128"/>
                  <a:ea typeface="HGP創英角ｺﾞｼｯｸUB" pitchFamily="50" charset="-128"/>
                </a:rPr>
                <a:t>求めよう</a:t>
              </a:r>
              <a:endParaRPr lang="ja-JP" altLang="en-US" sz="24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sp>
        <p:nvSpPr>
          <p:cNvPr id="26" name="正方形/長方形 25"/>
          <p:cNvSpPr/>
          <p:nvPr/>
        </p:nvSpPr>
        <p:spPr>
          <a:xfrm>
            <a:off x="3923928" y="3356992"/>
            <a:ext cx="172819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＝ ５６</a:t>
            </a:r>
            <a:endParaRPr lang="ja-JP" altLang="en-US" sz="3600" b="1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7" name="乗算記号 26"/>
          <p:cNvSpPr/>
          <p:nvPr/>
        </p:nvSpPr>
        <p:spPr>
          <a:xfrm>
            <a:off x="4211960" y="3212976"/>
            <a:ext cx="1800200" cy="936104"/>
          </a:xfrm>
          <a:prstGeom prst="mathMultiply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0" name="グループ化 29"/>
          <p:cNvGrpSpPr/>
          <p:nvPr/>
        </p:nvGrpSpPr>
        <p:grpSpPr>
          <a:xfrm>
            <a:off x="5796136" y="2060848"/>
            <a:ext cx="2016224" cy="792088"/>
            <a:chOff x="5940152" y="2996952"/>
            <a:chExt cx="1872208" cy="792088"/>
          </a:xfrm>
        </p:grpSpPr>
        <p:sp>
          <p:nvSpPr>
            <p:cNvPr id="28" name="円形吹き出し 27"/>
            <p:cNvSpPr/>
            <p:nvPr/>
          </p:nvSpPr>
          <p:spPr>
            <a:xfrm>
              <a:off x="5940152" y="2996952"/>
              <a:ext cx="1872208" cy="792088"/>
            </a:xfrm>
            <a:prstGeom prst="wedgeEllipseCallout">
              <a:avLst>
                <a:gd name="adj1" fmla="val -74725"/>
                <a:gd name="adj2" fmla="val -10854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6156176" y="3140968"/>
              <a:ext cx="1368152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2400" b="1" dirty="0" smtClean="0">
                  <a:ln w="12700">
                    <a:noFill/>
                    <a:prstDash val="solid"/>
                  </a:ln>
                  <a:solidFill>
                    <a:schemeClr val="accent2">
                      <a:lumMod val="7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HGP創英角ｺﾞｼｯｸUB" pitchFamily="50" charset="-128"/>
                  <a:ea typeface="HGP創英角ｺﾞｼｯｸUB" pitchFamily="50" charset="-128"/>
                </a:rPr>
                <a:t>なんで？</a:t>
              </a:r>
              <a:endParaRPr lang="ja-JP" altLang="en-US" sz="2400" b="1" dirty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sp>
        <p:nvSpPr>
          <p:cNvPr id="31" name="正方形/長方形 30"/>
          <p:cNvSpPr/>
          <p:nvPr/>
        </p:nvSpPr>
        <p:spPr>
          <a:xfrm>
            <a:off x="1043608" y="3861048"/>
            <a:ext cx="4764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ｍ</a:t>
            </a:r>
            <a:endParaRPr lang="ja-JP" altLang="en-US" sz="2400" b="1" dirty="0">
              <a:ln w="12700">
                <a:noFill/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267744" y="3861048"/>
            <a:ext cx="4764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ｍ</a:t>
            </a:r>
            <a:endParaRPr lang="ja-JP" altLang="en-US" sz="2400" b="1" dirty="0">
              <a:ln w="12700">
                <a:noFill/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275856" y="3861048"/>
            <a:ext cx="8640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ｃ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ｍ</a:t>
            </a:r>
            <a:endParaRPr lang="ja-JP" altLang="en-US" sz="2400" b="1" dirty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899592" y="4365104"/>
            <a:ext cx="3096345" cy="792088"/>
            <a:chOff x="5405235" y="2996952"/>
            <a:chExt cx="2407125" cy="792088"/>
          </a:xfrm>
        </p:grpSpPr>
        <p:sp>
          <p:nvSpPr>
            <p:cNvPr id="35" name="円形吹き出し 34"/>
            <p:cNvSpPr/>
            <p:nvPr/>
          </p:nvSpPr>
          <p:spPr>
            <a:xfrm>
              <a:off x="5405235" y="2996952"/>
              <a:ext cx="2407125" cy="792088"/>
            </a:xfrm>
            <a:prstGeom prst="wedgeEllipseCallout">
              <a:avLst>
                <a:gd name="adj1" fmla="val 68231"/>
                <a:gd name="adj2" fmla="val -81802"/>
              </a:avLst>
            </a:prstGeom>
            <a:solidFill>
              <a:schemeClr val="bg1">
                <a:lumMod val="85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5517197" y="3140968"/>
              <a:ext cx="2007132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2400" b="1" dirty="0" smtClean="0">
                  <a:ln w="12700">
                    <a:noFill/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HGP創英角ｺﾞｼｯｸUB" pitchFamily="50" charset="-128"/>
                  <a:ea typeface="HGP創英角ｺﾞｼｯｸUB" pitchFamily="50" charset="-128"/>
                </a:rPr>
                <a:t>単位がバラバラ！</a:t>
              </a:r>
              <a:endParaRPr lang="ja-JP" altLang="en-US" sz="24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4932040" y="4365104"/>
            <a:ext cx="3528392" cy="792088"/>
            <a:chOff x="5405235" y="2996952"/>
            <a:chExt cx="2407125" cy="792088"/>
          </a:xfrm>
        </p:grpSpPr>
        <p:sp>
          <p:nvSpPr>
            <p:cNvPr id="39" name="円形吹き出し 38"/>
            <p:cNvSpPr/>
            <p:nvPr/>
          </p:nvSpPr>
          <p:spPr>
            <a:xfrm>
              <a:off x="5405235" y="2996952"/>
              <a:ext cx="2407125" cy="792088"/>
            </a:xfrm>
            <a:prstGeom prst="wedgeEllipseCallout">
              <a:avLst>
                <a:gd name="adj1" fmla="val -39744"/>
                <a:gd name="adj2" fmla="val -92625"/>
              </a:avLst>
            </a:prstGeom>
            <a:solidFill>
              <a:schemeClr val="bg1">
                <a:lumMod val="85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5517196" y="3140968"/>
              <a:ext cx="2295163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2400" b="1" dirty="0" smtClean="0">
                  <a:ln w="12700">
                    <a:noFill/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HGP創英角ｺﾞｼｯｸUB" pitchFamily="50" charset="-128"/>
                  <a:ea typeface="HGP創英角ｺﾞｼｯｸUB" pitchFamily="50" charset="-128"/>
                </a:rPr>
                <a:t>どっちかに合わせよう！</a:t>
              </a:r>
              <a:endParaRPr lang="ja-JP" altLang="en-US" sz="24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sp>
        <p:nvSpPr>
          <p:cNvPr id="37" name="右矢印 36"/>
          <p:cNvSpPr/>
          <p:nvPr/>
        </p:nvSpPr>
        <p:spPr>
          <a:xfrm>
            <a:off x="3923928" y="4509120"/>
            <a:ext cx="1008112" cy="504056"/>
          </a:xfrm>
          <a:prstGeom prst="rightArrow">
            <a:avLst>
              <a:gd name="adj1" fmla="val 50000"/>
              <a:gd name="adj2" fmla="val 102911"/>
            </a:avLst>
          </a:prstGeom>
          <a:solidFill>
            <a:srgbClr val="7030A0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右矢印 40"/>
          <p:cNvSpPr/>
          <p:nvPr/>
        </p:nvSpPr>
        <p:spPr>
          <a:xfrm rot="13935749">
            <a:off x="4933054" y="2074335"/>
            <a:ext cx="1946723" cy="504056"/>
          </a:xfrm>
          <a:prstGeom prst="rightArrow">
            <a:avLst>
              <a:gd name="adj1" fmla="val 26480"/>
              <a:gd name="adj2" fmla="val 107608"/>
            </a:avLst>
          </a:prstGeom>
          <a:solidFill>
            <a:srgbClr val="7030A0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5796136" y="3212976"/>
            <a:ext cx="259228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４０ｃｍを　ｍ　に</a:t>
            </a:r>
            <a:endParaRPr lang="en-US" altLang="ja-JP" sz="2400" b="1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2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直す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と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？</a:t>
            </a:r>
            <a:endParaRPr lang="ja-JP" altLang="en-US" sz="2400" b="1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419872" y="3861048"/>
            <a:ext cx="4764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ｍ</a:t>
            </a:r>
            <a:endParaRPr lang="ja-JP" altLang="en-US" sz="2400" b="1" dirty="0">
              <a:ln w="12700">
                <a:noFill/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699792" y="3501008"/>
            <a:ext cx="129614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× 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０．４</a:t>
            </a:r>
            <a:endParaRPr lang="ja-JP" altLang="en-US" sz="2400" b="1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3995936" y="3356992"/>
            <a:ext cx="2232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＝ ０．５６</a:t>
            </a:r>
            <a:endParaRPr lang="ja-JP" altLang="en-US" sz="3600" b="1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4427984" y="2636912"/>
            <a:ext cx="15121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ＯＫ！</a:t>
            </a:r>
            <a:endParaRPr lang="ja-JP" altLang="en-US" sz="36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6" grpId="1" animBg="1"/>
      <p:bldP spid="17" grpId="0"/>
      <p:bldP spid="18" grpId="0" animBg="1"/>
      <p:bldP spid="18" grpId="1" animBg="1"/>
      <p:bldP spid="19" grpId="0"/>
      <p:bldP spid="20" grpId="0"/>
      <p:bldP spid="21" grpId="0" animBg="1"/>
      <p:bldP spid="21" grpId="1" animBg="1"/>
      <p:bldP spid="22" grpId="0"/>
      <p:bldP spid="23" grpId="0"/>
      <p:bldP spid="23" grpId="1"/>
      <p:bldP spid="26" grpId="0"/>
      <p:bldP spid="26" grpId="1"/>
      <p:bldP spid="27" grpId="0" animBg="1"/>
      <p:bldP spid="27" grpId="1" animBg="1"/>
      <p:bldP spid="31" grpId="0"/>
      <p:bldP spid="32" grpId="0"/>
      <p:bldP spid="33" grpId="0"/>
      <p:bldP spid="33" grpId="1"/>
      <p:bldP spid="37" grpId="1" animBg="1"/>
      <p:bldP spid="41" grpId="0" animBg="1"/>
      <p:bldP spid="42" grpId="1"/>
      <p:bldP spid="43" grpId="0"/>
      <p:bldP spid="44" grpId="2"/>
      <p:bldP spid="46" grpId="0"/>
      <p:bldP spid="4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方体 2"/>
          <p:cNvSpPr/>
          <p:nvPr/>
        </p:nvSpPr>
        <p:spPr>
          <a:xfrm>
            <a:off x="755576" y="1412776"/>
            <a:ext cx="3744416" cy="1800200"/>
          </a:xfrm>
          <a:prstGeom prst="cube">
            <a:avLst>
              <a:gd name="adj" fmla="val 54630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619672" y="332656"/>
            <a:ext cx="244827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０．５６ｍ</a:t>
            </a:r>
            <a:r>
              <a:rPr lang="en-US" altLang="ja-JP" sz="3600" b="1" baseline="30000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endParaRPr lang="ja-JP" altLang="en-US" sz="3600" b="1" baseline="3000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直方体 6"/>
          <p:cNvSpPr/>
          <p:nvPr/>
        </p:nvSpPr>
        <p:spPr>
          <a:xfrm>
            <a:off x="2123728" y="1988840"/>
            <a:ext cx="1224136" cy="1224136"/>
          </a:xfrm>
          <a:prstGeom prst="cube">
            <a:avLst>
              <a:gd name="adj" fmla="val 33639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002060"/>
                </a:solidFill>
              </a:ln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499992" y="332656"/>
            <a:ext cx="3600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6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←この体積から</a:t>
            </a:r>
            <a:endParaRPr lang="ja-JP" altLang="en-US" sz="3600" b="1" baseline="30000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2411760" y="3212976"/>
            <a:ext cx="4032448" cy="646331"/>
            <a:chOff x="2411760" y="3212976"/>
            <a:chExt cx="4032448" cy="646331"/>
          </a:xfrm>
        </p:grpSpPr>
        <p:sp>
          <p:nvSpPr>
            <p:cNvPr id="9" name="正方形/長方形 8"/>
            <p:cNvSpPr/>
            <p:nvPr/>
          </p:nvSpPr>
          <p:spPr>
            <a:xfrm>
              <a:off x="2843808" y="3212976"/>
              <a:ext cx="3600400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3600" b="1" dirty="0" smtClean="0">
                  <a:ln w="12700">
                    <a:noFill/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HGP創英角ｺﾞｼｯｸUB" pitchFamily="50" charset="-128"/>
                  <a:ea typeface="HGP創英角ｺﾞｼｯｸUB" pitchFamily="50" charset="-128"/>
                </a:rPr>
                <a:t>この体積を引けば</a:t>
              </a:r>
              <a:endParaRPr lang="ja-JP" altLang="en-US" sz="3600" b="1" baseline="3000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10" name="曲折矢印 9"/>
            <p:cNvSpPr/>
            <p:nvPr/>
          </p:nvSpPr>
          <p:spPr>
            <a:xfrm rot="16200000">
              <a:off x="2483768" y="3212976"/>
              <a:ext cx="360040" cy="504056"/>
            </a:xfrm>
            <a:prstGeom prst="bentArrow">
              <a:avLst>
                <a:gd name="adj1" fmla="val 25000"/>
                <a:gd name="adj2" fmla="val 25000"/>
                <a:gd name="adj3" fmla="val 47046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6" name="Picture 2" descr="Z:\葛西\img021.jpg"/>
          <p:cNvPicPr>
            <a:picLocks noChangeAspect="1" noChangeArrowheads="1"/>
          </p:cNvPicPr>
          <p:nvPr/>
        </p:nvPicPr>
        <p:blipFill>
          <a:blip r:embed="rId2" cstate="print"/>
          <a:srcRect l="8882" t="7407" b="18519"/>
          <a:stretch>
            <a:fillRect/>
          </a:stretch>
        </p:blipFill>
        <p:spPr bwMode="auto">
          <a:xfrm>
            <a:off x="611560" y="980728"/>
            <a:ext cx="4727728" cy="2304256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/>
        </p:nvSpPr>
        <p:spPr>
          <a:xfrm>
            <a:off x="5364088" y="1412776"/>
            <a:ext cx="36004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6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←この立体の</a:t>
            </a:r>
            <a:endParaRPr lang="en-US" altLang="ja-JP" sz="3600" b="1" baseline="30000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5400" b="1" baseline="300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体積</a:t>
            </a:r>
            <a:r>
              <a:rPr lang="ja-JP" altLang="en-US" sz="5400" b="1" baseline="300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になるね！</a:t>
            </a:r>
            <a:endParaRPr lang="en-US" altLang="ja-JP" sz="5400" b="1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1547664" y="1844824"/>
            <a:ext cx="864096" cy="4320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2555776" y="1556792"/>
            <a:ext cx="864096" cy="4320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4499992" y="1628800"/>
            <a:ext cx="864096" cy="4320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827584" y="3933056"/>
            <a:ext cx="25202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b="1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ｍ</a:t>
            </a:r>
            <a:r>
              <a:rPr lang="ja-JP" altLang="en-US" sz="32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に直すと？</a:t>
            </a:r>
            <a:endParaRPr lang="en-US" altLang="ja-JP" sz="3200" b="1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99592" y="4581128"/>
            <a:ext cx="367240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０．４</a:t>
            </a:r>
            <a:r>
              <a:rPr lang="en-US" altLang="ja-JP" sz="32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×</a:t>
            </a:r>
            <a:r>
              <a:rPr lang="ja-JP" altLang="en-US" sz="32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０．４</a:t>
            </a:r>
            <a:r>
              <a:rPr lang="en-US" altLang="ja-JP" sz="32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×</a:t>
            </a:r>
            <a:r>
              <a:rPr lang="ja-JP" altLang="en-US" sz="32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０．４</a:t>
            </a:r>
            <a:endParaRPr lang="en-US" altLang="ja-JP" sz="3200" b="1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572000" y="4581128"/>
            <a:ext cx="367240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＝０．０６４</a:t>
            </a:r>
            <a:endParaRPr lang="en-US" altLang="ja-JP" sz="3200" b="1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4860032" y="3140968"/>
            <a:ext cx="1656184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971600" y="5157192"/>
            <a:ext cx="1800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０．５６</a:t>
            </a:r>
            <a:endParaRPr lang="ja-JP" altLang="en-US" sz="3600" b="1" baseline="3000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483768" y="5158933"/>
            <a:ext cx="273630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600" b="1" dirty="0" err="1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ー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 ０．０６４</a:t>
            </a:r>
            <a:endParaRPr lang="ja-JP" altLang="en-US" sz="3600" b="1" baseline="3000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932040" y="5157192"/>
            <a:ext cx="273630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＝ ０．４９６</a:t>
            </a:r>
            <a:endParaRPr lang="ja-JP" altLang="en-US" sz="3600" b="1" baseline="3000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203848" y="5733256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答え</a:t>
            </a:r>
            <a:r>
              <a:rPr lang="ja-JP" altLang="en-US" sz="54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 ０．４９６ｍ</a:t>
            </a:r>
            <a:r>
              <a:rPr lang="en-US" altLang="ja-JP" sz="5400" b="1" baseline="30000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endParaRPr lang="ja-JP" altLang="en-US" sz="5400" b="1" baseline="3000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092280" y="3284984"/>
            <a:ext cx="15121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b="1" dirty="0" smtClean="0">
                <a:ln w="12700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０．５６</a:t>
            </a:r>
            <a:endParaRPr lang="en-US" altLang="ja-JP" sz="3200" b="1" dirty="0" smtClean="0">
              <a:ln w="12700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092280" y="3789040"/>
            <a:ext cx="17281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b="1" dirty="0" smtClean="0">
                <a:ln w="12700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０．０６４</a:t>
            </a:r>
            <a:endParaRPr lang="en-US" altLang="ja-JP" sz="3200" b="1" dirty="0" smtClean="0">
              <a:ln w="12700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588224" y="3789040"/>
            <a:ext cx="5760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b="1" dirty="0" err="1" smtClean="0">
                <a:ln w="12700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ー</a:t>
            </a:r>
            <a:endParaRPr lang="en-US" altLang="ja-JP" sz="3200" b="1" dirty="0" smtClean="0">
              <a:ln w="12700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>
            <a:off x="6660232" y="4437112"/>
            <a:ext cx="2088232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8316416" y="4437112"/>
            <a:ext cx="5760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b="1" dirty="0" smtClean="0">
                <a:ln w="12700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６</a:t>
            </a:r>
            <a:endParaRPr lang="en-US" altLang="ja-JP" sz="3200" b="1" dirty="0" smtClean="0">
              <a:ln w="12700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8028384" y="4437112"/>
            <a:ext cx="5760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b="1" dirty="0" smtClean="0">
                <a:ln w="12700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９</a:t>
            </a:r>
            <a:endParaRPr lang="en-US" altLang="ja-JP" sz="3200" b="1" dirty="0" smtClean="0">
              <a:ln w="12700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7668344" y="4437112"/>
            <a:ext cx="5760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b="1" dirty="0" smtClean="0">
                <a:ln w="12700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４</a:t>
            </a:r>
            <a:endParaRPr lang="en-US" altLang="ja-JP" sz="3200" b="1" dirty="0" smtClean="0">
              <a:ln w="12700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092280" y="4428401"/>
            <a:ext cx="7200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b="1" dirty="0" smtClean="0">
                <a:ln w="12700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０．</a:t>
            </a:r>
            <a:endParaRPr lang="en-US" altLang="ja-JP" sz="3200" b="1" dirty="0" smtClean="0">
              <a:ln w="12700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30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105</Words>
  <Application>Microsoft Office PowerPoint</Application>
  <PresentationFormat>画面に合わせる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５年生算数  体積の問題</vt:lpstr>
      <vt:lpstr>スライド 2</vt:lpstr>
      <vt:lpstr>スライド 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６年生算数 体積を求めよう！</dc:title>
  <dc:creator>Owner</dc:creator>
  <cp:lastModifiedBy>Owner</cp:lastModifiedBy>
  <cp:revision>30</cp:revision>
  <dcterms:created xsi:type="dcterms:W3CDTF">2011-06-27T04:44:42Z</dcterms:created>
  <dcterms:modified xsi:type="dcterms:W3CDTF">2011-06-29T08:37:24Z</dcterms:modified>
</cp:coreProperties>
</file>