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02" y="10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1C7DE-9E30-4778-A93D-D16B43353896}" type="datetimeFigureOut">
              <a:rPr kumimoji="1" lang="ja-JP" altLang="en-US" smtClean="0"/>
              <a:pPr/>
              <a:t>2011/6/28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C20BC-4C4A-4EAE-9DDA-F0739F05733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1C7DE-9E30-4778-A93D-D16B43353896}" type="datetimeFigureOut">
              <a:rPr kumimoji="1" lang="ja-JP" altLang="en-US" smtClean="0"/>
              <a:pPr/>
              <a:t>2011/6/28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C20BC-4C4A-4EAE-9DDA-F0739F05733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1C7DE-9E30-4778-A93D-D16B43353896}" type="datetimeFigureOut">
              <a:rPr kumimoji="1" lang="ja-JP" altLang="en-US" smtClean="0"/>
              <a:pPr/>
              <a:t>2011/6/28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C20BC-4C4A-4EAE-9DDA-F0739F05733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1C7DE-9E30-4778-A93D-D16B43353896}" type="datetimeFigureOut">
              <a:rPr kumimoji="1" lang="ja-JP" altLang="en-US" smtClean="0"/>
              <a:pPr/>
              <a:t>2011/6/28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C20BC-4C4A-4EAE-9DDA-F0739F05733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1C7DE-9E30-4778-A93D-D16B43353896}" type="datetimeFigureOut">
              <a:rPr kumimoji="1" lang="ja-JP" altLang="en-US" smtClean="0"/>
              <a:pPr/>
              <a:t>2011/6/28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C20BC-4C4A-4EAE-9DDA-F0739F05733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1C7DE-9E30-4778-A93D-D16B43353896}" type="datetimeFigureOut">
              <a:rPr kumimoji="1" lang="ja-JP" altLang="en-US" smtClean="0"/>
              <a:pPr/>
              <a:t>2011/6/28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C20BC-4C4A-4EAE-9DDA-F0739F05733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1C7DE-9E30-4778-A93D-D16B43353896}" type="datetimeFigureOut">
              <a:rPr kumimoji="1" lang="ja-JP" altLang="en-US" smtClean="0"/>
              <a:pPr/>
              <a:t>2011/6/28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C20BC-4C4A-4EAE-9DDA-F0739F05733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1C7DE-9E30-4778-A93D-D16B43353896}" type="datetimeFigureOut">
              <a:rPr kumimoji="1" lang="ja-JP" altLang="en-US" smtClean="0"/>
              <a:pPr/>
              <a:t>2011/6/28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C20BC-4C4A-4EAE-9DDA-F0739F05733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1C7DE-9E30-4778-A93D-D16B43353896}" type="datetimeFigureOut">
              <a:rPr kumimoji="1" lang="ja-JP" altLang="en-US" smtClean="0"/>
              <a:pPr/>
              <a:t>2011/6/28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C20BC-4C4A-4EAE-9DDA-F0739F05733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1C7DE-9E30-4778-A93D-D16B43353896}" type="datetimeFigureOut">
              <a:rPr kumimoji="1" lang="ja-JP" altLang="en-US" smtClean="0"/>
              <a:pPr/>
              <a:t>2011/6/28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C20BC-4C4A-4EAE-9DDA-F0739F05733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1C7DE-9E30-4778-A93D-D16B43353896}" type="datetimeFigureOut">
              <a:rPr kumimoji="1" lang="ja-JP" altLang="en-US" smtClean="0"/>
              <a:pPr/>
              <a:t>2011/6/28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C20BC-4C4A-4EAE-9DDA-F0739F05733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41C7DE-9E30-4778-A93D-D16B43353896}" type="datetimeFigureOut">
              <a:rPr kumimoji="1" lang="ja-JP" altLang="en-US" smtClean="0"/>
              <a:pPr/>
              <a:t>2011/6/28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CC20BC-4C4A-4EAE-9DDA-F0739F05733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3568" y="1916832"/>
            <a:ext cx="7772400" cy="1470025"/>
          </a:xfrm>
        </p:spPr>
        <p:txBody>
          <a:bodyPr>
            <a:noAutofit/>
          </a:bodyPr>
          <a:lstStyle/>
          <a:p>
            <a:r>
              <a:rPr lang="ja-JP" altLang="en-US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HGP創英角ﾎﾟｯﾌﾟ体" pitchFamily="50" charset="-128"/>
                <a:ea typeface="HGP創英角ﾎﾟｯﾌﾟ体" pitchFamily="50" charset="-128"/>
              </a:rPr>
              <a:t>５</a:t>
            </a:r>
            <a:r>
              <a:rPr kumimoji="1" lang="ja-JP" altLang="en-US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HGP創英角ﾎﾟｯﾌﾟ体" pitchFamily="50" charset="-128"/>
                <a:ea typeface="HGP創英角ﾎﾟｯﾌﾟ体" pitchFamily="50" charset="-128"/>
              </a:rPr>
              <a:t>年生算数 </a:t>
            </a:r>
            <a:r>
              <a:rPr kumimoji="1" lang="en-US" altLang="ja-JP" sz="6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HGP創英角ﾎﾟｯﾌﾟ体" pitchFamily="50" charset="-128"/>
                <a:ea typeface="HGP創英角ﾎﾟｯﾌﾟ体" pitchFamily="50" charset="-128"/>
              </a:rPr>
              <a:t/>
            </a:r>
            <a:br>
              <a:rPr kumimoji="1" lang="en-US" altLang="ja-JP" sz="6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HGP創英角ﾎﾟｯﾌﾟ体" pitchFamily="50" charset="-128"/>
                <a:ea typeface="HGP創英角ﾎﾟｯﾌﾟ体" pitchFamily="50" charset="-128"/>
              </a:rPr>
            </a:br>
            <a:r>
              <a:rPr kumimoji="1" lang="ja-JP" altLang="en-US" sz="8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HGP創英角ﾎﾟｯﾌﾟ体" pitchFamily="50" charset="-128"/>
                <a:ea typeface="HGP創英角ﾎﾟｯﾌﾟ体" pitchFamily="50" charset="-128"/>
              </a:rPr>
              <a:t>体積</a:t>
            </a:r>
            <a:r>
              <a:rPr kumimoji="1" lang="ja-JP" altLang="en-US" sz="8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HGP創英角ﾎﾟｯﾌﾟ体" pitchFamily="50" charset="-128"/>
                <a:ea typeface="HGP創英角ﾎﾟｯﾌﾟ体" pitchFamily="50" charset="-128"/>
              </a:rPr>
              <a:t>の単位</a:t>
            </a:r>
            <a:endParaRPr kumimoji="1" lang="ja-JP" altLang="en-US" sz="88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HGP創英角ﾎﾟｯﾌﾟ体" pitchFamily="50" charset="-128"/>
              <a:ea typeface="HGP創英角ﾎﾟｯﾌﾟ体" pitchFamily="50" charset="-128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47664" y="4293096"/>
            <a:ext cx="6400800" cy="864096"/>
          </a:xfrm>
        </p:spPr>
        <p:txBody>
          <a:bodyPr>
            <a:normAutofit/>
          </a:bodyPr>
          <a:lstStyle/>
          <a:p>
            <a:r>
              <a:rPr kumimoji="1" lang="en-US" altLang="ja-JP" sz="4800" dirty="0" smtClean="0">
                <a:solidFill>
                  <a:srgbClr val="002060"/>
                </a:solidFill>
              </a:rPr>
              <a:t>1cm</a:t>
            </a:r>
            <a:r>
              <a:rPr kumimoji="1" lang="en-US" altLang="ja-JP" sz="4800" baseline="30000" dirty="0" smtClean="0">
                <a:solidFill>
                  <a:srgbClr val="002060"/>
                </a:solidFill>
              </a:rPr>
              <a:t>3</a:t>
            </a:r>
            <a:r>
              <a:rPr kumimoji="1" lang="ja-JP" altLang="en-US" sz="4800" baseline="30000" dirty="0" smtClean="0">
                <a:solidFill>
                  <a:srgbClr val="002060"/>
                </a:solidFill>
              </a:rPr>
              <a:t>　</a:t>
            </a:r>
            <a:r>
              <a:rPr kumimoji="1" lang="en-US" altLang="ja-JP" sz="4800" dirty="0" smtClean="0">
                <a:solidFill>
                  <a:srgbClr val="002060"/>
                </a:solidFill>
              </a:rPr>
              <a:t>  1m</a:t>
            </a:r>
            <a:r>
              <a:rPr kumimoji="1" lang="en-US" altLang="ja-JP" sz="4800" baseline="30000" dirty="0" smtClean="0">
                <a:solidFill>
                  <a:srgbClr val="002060"/>
                </a:solidFill>
              </a:rPr>
              <a:t>3</a:t>
            </a:r>
            <a:r>
              <a:rPr kumimoji="1" lang="en-US" altLang="ja-JP" sz="4800" dirty="0" smtClean="0">
                <a:solidFill>
                  <a:srgbClr val="002060"/>
                </a:solidFill>
              </a:rPr>
              <a:t> </a:t>
            </a:r>
            <a:r>
              <a:rPr kumimoji="1" lang="ja-JP" altLang="en-US" sz="4800" dirty="0" smtClean="0">
                <a:solidFill>
                  <a:srgbClr val="002060"/>
                </a:solidFill>
              </a:rPr>
              <a:t>　</a:t>
            </a:r>
            <a:r>
              <a:rPr kumimoji="1" lang="en-US" altLang="ja-JP" sz="4800" dirty="0" smtClean="0">
                <a:solidFill>
                  <a:srgbClr val="002060"/>
                </a:solidFill>
              </a:rPr>
              <a:t> 1</a:t>
            </a:r>
            <a:r>
              <a:rPr kumimoji="1" lang="ja-JP" altLang="en-US" sz="4800" dirty="0" smtClean="0">
                <a:solidFill>
                  <a:srgbClr val="002060"/>
                </a:solidFill>
              </a:rPr>
              <a:t>Ｌ</a:t>
            </a:r>
            <a:r>
              <a:rPr kumimoji="1" lang="en-US" altLang="ja-JP" sz="4800" dirty="0" smtClean="0">
                <a:solidFill>
                  <a:srgbClr val="002060"/>
                </a:solidFill>
              </a:rPr>
              <a:t>  </a:t>
            </a:r>
            <a:r>
              <a:rPr kumimoji="1" lang="ja-JP" altLang="en-US" sz="4800" dirty="0" smtClean="0">
                <a:solidFill>
                  <a:srgbClr val="002060"/>
                </a:solidFill>
              </a:rPr>
              <a:t>　</a:t>
            </a:r>
            <a:r>
              <a:rPr kumimoji="1" lang="en-US" altLang="ja-JP" sz="4800" dirty="0" smtClean="0">
                <a:solidFill>
                  <a:srgbClr val="002060"/>
                </a:solidFill>
              </a:rPr>
              <a:t>1m</a:t>
            </a:r>
            <a:r>
              <a:rPr kumimoji="1" lang="ja-JP" altLang="en-US" sz="4800" dirty="0" smtClean="0">
                <a:solidFill>
                  <a:srgbClr val="002060"/>
                </a:solidFill>
              </a:rPr>
              <a:t>Ｌ</a:t>
            </a:r>
            <a:endParaRPr kumimoji="1" lang="ja-JP" altLang="en-US" sz="48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方体 8"/>
          <p:cNvSpPr/>
          <p:nvPr/>
        </p:nvSpPr>
        <p:spPr>
          <a:xfrm>
            <a:off x="3203848" y="3429000"/>
            <a:ext cx="1944216" cy="1944216"/>
          </a:xfrm>
          <a:prstGeom prst="cube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026" name="Picture 2" descr="　５年体積４の２"/>
          <p:cNvPicPr>
            <a:picLocks noChangeAspect="1" noChangeArrowheads="1"/>
          </p:cNvPicPr>
          <p:nvPr/>
        </p:nvPicPr>
        <p:blipFill>
          <a:blip r:embed="rId2" cstate="print"/>
          <a:srcRect l="47822" t="76069" r="32846" b="11366"/>
          <a:stretch>
            <a:fillRect/>
          </a:stretch>
        </p:blipFill>
        <p:spPr bwMode="auto">
          <a:xfrm>
            <a:off x="1835696" y="2924944"/>
            <a:ext cx="3420379" cy="3240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2" descr="　５年体積４の２"/>
          <p:cNvPicPr>
            <a:picLocks noChangeAspect="1" noChangeArrowheads="1"/>
          </p:cNvPicPr>
          <p:nvPr/>
        </p:nvPicPr>
        <p:blipFill>
          <a:blip r:embed="rId2" cstate="print"/>
          <a:srcRect l="24420" t="78163" r="57265" b="11366"/>
          <a:stretch>
            <a:fillRect/>
          </a:stretch>
        </p:blipFill>
        <p:spPr bwMode="auto">
          <a:xfrm>
            <a:off x="971600" y="980728"/>
            <a:ext cx="1296144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直方体 4"/>
          <p:cNvSpPr/>
          <p:nvPr/>
        </p:nvSpPr>
        <p:spPr>
          <a:xfrm>
            <a:off x="1475656" y="1124744"/>
            <a:ext cx="648072" cy="576064"/>
          </a:xfrm>
          <a:prstGeom prst="cube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正方形/長方形 5"/>
          <p:cNvSpPr/>
          <p:nvPr/>
        </p:nvSpPr>
        <p:spPr>
          <a:xfrm>
            <a:off x="611560" y="2204864"/>
            <a:ext cx="4262450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ja-JP" altLang="en-US" sz="2400" b="1" dirty="0" smtClean="0">
                <a:ln w="17780" cmpd="sng">
                  <a:noFill/>
                  <a:prstDash val="solid"/>
                  <a:miter lim="800000"/>
                </a:ln>
              </a:rPr>
              <a:t>１辺が１</a:t>
            </a:r>
            <a:r>
              <a:rPr lang="en-US" altLang="ja-JP" sz="2400" b="1" dirty="0" smtClean="0">
                <a:ln w="17780" cmpd="sng">
                  <a:noFill/>
                  <a:prstDash val="solid"/>
                  <a:miter lim="800000"/>
                </a:ln>
              </a:rPr>
              <a:t>cm</a:t>
            </a:r>
            <a:r>
              <a:rPr lang="ja-JP" altLang="en-US" sz="2400" b="1" dirty="0" smtClean="0">
                <a:ln w="17780" cmpd="sng">
                  <a:noFill/>
                  <a:prstDash val="solid"/>
                  <a:miter lim="800000"/>
                </a:ln>
              </a:rPr>
              <a:t>の立方体の体積を</a:t>
            </a:r>
            <a:endParaRPr lang="ja-JP" altLang="en-US" sz="2400" b="1" cap="none" spc="0" baseline="30000" dirty="0">
              <a:ln w="17780" cmpd="sng">
                <a:noFill/>
                <a:prstDash val="solid"/>
                <a:miter lim="800000"/>
              </a:ln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6588224" y="2204864"/>
            <a:ext cx="1368152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ja-JP" altLang="en-US" sz="2400" b="1" dirty="0">
                <a:ln w="17780" cmpd="sng">
                  <a:noFill/>
                  <a:prstDash val="solid"/>
                  <a:miter lim="800000"/>
                </a:ln>
              </a:rPr>
              <a:t>という</a:t>
            </a:r>
            <a:r>
              <a:rPr lang="ja-JP" altLang="en-US" sz="2400" b="1" dirty="0" smtClean="0">
                <a:ln w="17780" cmpd="sng">
                  <a:noFill/>
                  <a:prstDash val="solid"/>
                  <a:miter lim="800000"/>
                </a:ln>
              </a:rPr>
              <a:t>。</a:t>
            </a:r>
            <a:endParaRPr lang="ja-JP" altLang="en-US" sz="2400" b="1" cap="none" spc="0" baseline="30000" dirty="0">
              <a:ln w="17780" cmpd="sng">
                <a:noFill/>
                <a:prstDash val="solid"/>
                <a:miter lim="800000"/>
              </a:ln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4788024" y="1916832"/>
            <a:ext cx="174759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0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１</a:t>
            </a:r>
            <a:r>
              <a:rPr lang="en-US" altLang="ja-JP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0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cm</a:t>
            </a:r>
            <a:r>
              <a:rPr lang="en-US" altLang="ja-JP" sz="5400" b="1" cap="none" spc="0" baseline="3000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0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3</a:t>
            </a:r>
            <a:endParaRPr lang="ja-JP" altLang="en-US" sz="5400" b="1" cap="none" spc="0" baseline="3000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0000"/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grpSp>
        <p:nvGrpSpPr>
          <p:cNvPr id="20" name="グループ化 19"/>
          <p:cNvGrpSpPr/>
          <p:nvPr/>
        </p:nvGrpSpPr>
        <p:grpSpPr>
          <a:xfrm>
            <a:off x="3203848" y="5229200"/>
            <a:ext cx="1440160" cy="144016"/>
            <a:chOff x="3635896" y="5445224"/>
            <a:chExt cx="1440160" cy="144016"/>
          </a:xfrm>
        </p:grpSpPr>
        <p:sp>
          <p:nvSpPr>
            <p:cNvPr id="10" name="直方体 9"/>
            <p:cNvSpPr/>
            <p:nvPr/>
          </p:nvSpPr>
          <p:spPr>
            <a:xfrm>
              <a:off x="3635896" y="5445224"/>
              <a:ext cx="144016" cy="144016"/>
            </a:xfrm>
            <a:prstGeom prst="cub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" name="直方体 10"/>
            <p:cNvSpPr/>
            <p:nvPr/>
          </p:nvSpPr>
          <p:spPr>
            <a:xfrm>
              <a:off x="3779912" y="5445224"/>
              <a:ext cx="144016" cy="144016"/>
            </a:xfrm>
            <a:prstGeom prst="cub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" name="直方体 11"/>
            <p:cNvSpPr/>
            <p:nvPr/>
          </p:nvSpPr>
          <p:spPr>
            <a:xfrm>
              <a:off x="3923928" y="5445224"/>
              <a:ext cx="144016" cy="144016"/>
            </a:xfrm>
            <a:prstGeom prst="cub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" name="直方体 12"/>
            <p:cNvSpPr/>
            <p:nvPr/>
          </p:nvSpPr>
          <p:spPr>
            <a:xfrm>
              <a:off x="4067944" y="5445224"/>
              <a:ext cx="144016" cy="144016"/>
            </a:xfrm>
            <a:prstGeom prst="cub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" name="直方体 13"/>
            <p:cNvSpPr/>
            <p:nvPr/>
          </p:nvSpPr>
          <p:spPr>
            <a:xfrm>
              <a:off x="4211960" y="5445224"/>
              <a:ext cx="144016" cy="144016"/>
            </a:xfrm>
            <a:prstGeom prst="cub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" name="直方体 14"/>
            <p:cNvSpPr/>
            <p:nvPr/>
          </p:nvSpPr>
          <p:spPr>
            <a:xfrm>
              <a:off x="4355976" y="5445224"/>
              <a:ext cx="144016" cy="144016"/>
            </a:xfrm>
            <a:prstGeom prst="cub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" name="直方体 15"/>
            <p:cNvSpPr/>
            <p:nvPr/>
          </p:nvSpPr>
          <p:spPr>
            <a:xfrm>
              <a:off x="4499992" y="5445224"/>
              <a:ext cx="144016" cy="144016"/>
            </a:xfrm>
            <a:prstGeom prst="cub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" name="直方体 16"/>
            <p:cNvSpPr/>
            <p:nvPr/>
          </p:nvSpPr>
          <p:spPr>
            <a:xfrm>
              <a:off x="4644008" y="5445224"/>
              <a:ext cx="144016" cy="144016"/>
            </a:xfrm>
            <a:prstGeom prst="cub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" name="直方体 17"/>
            <p:cNvSpPr/>
            <p:nvPr/>
          </p:nvSpPr>
          <p:spPr>
            <a:xfrm>
              <a:off x="4788024" y="5445224"/>
              <a:ext cx="144016" cy="144016"/>
            </a:xfrm>
            <a:prstGeom prst="cub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" name="直方体 18"/>
            <p:cNvSpPr/>
            <p:nvPr/>
          </p:nvSpPr>
          <p:spPr>
            <a:xfrm>
              <a:off x="4932040" y="5445224"/>
              <a:ext cx="144016" cy="144016"/>
            </a:xfrm>
            <a:prstGeom prst="cub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30" name="グループ化 29"/>
          <p:cNvGrpSpPr/>
          <p:nvPr/>
        </p:nvGrpSpPr>
        <p:grpSpPr>
          <a:xfrm>
            <a:off x="4644008" y="4725144"/>
            <a:ext cx="576064" cy="576064"/>
            <a:chOff x="4644008" y="4725144"/>
            <a:chExt cx="576064" cy="576064"/>
          </a:xfrm>
        </p:grpSpPr>
        <p:sp>
          <p:nvSpPr>
            <p:cNvPr id="23" name="直方体 22"/>
            <p:cNvSpPr/>
            <p:nvPr/>
          </p:nvSpPr>
          <p:spPr>
            <a:xfrm>
              <a:off x="5076056" y="4725144"/>
              <a:ext cx="144016" cy="144016"/>
            </a:xfrm>
            <a:prstGeom prst="cub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" name="直方体 24"/>
            <p:cNvSpPr/>
            <p:nvPr/>
          </p:nvSpPr>
          <p:spPr>
            <a:xfrm>
              <a:off x="5004048" y="4797152"/>
              <a:ext cx="144016" cy="144016"/>
            </a:xfrm>
            <a:prstGeom prst="cub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6" name="直方体 25"/>
            <p:cNvSpPr/>
            <p:nvPr/>
          </p:nvSpPr>
          <p:spPr>
            <a:xfrm>
              <a:off x="4932040" y="4869160"/>
              <a:ext cx="144016" cy="144016"/>
            </a:xfrm>
            <a:prstGeom prst="cub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7" name="直方体 26"/>
            <p:cNvSpPr/>
            <p:nvPr/>
          </p:nvSpPr>
          <p:spPr>
            <a:xfrm>
              <a:off x="4860032" y="4941168"/>
              <a:ext cx="144016" cy="144016"/>
            </a:xfrm>
            <a:prstGeom prst="cub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" name="直方体 23"/>
            <p:cNvSpPr/>
            <p:nvPr/>
          </p:nvSpPr>
          <p:spPr>
            <a:xfrm>
              <a:off x="4788024" y="5013176"/>
              <a:ext cx="144016" cy="144016"/>
            </a:xfrm>
            <a:prstGeom prst="cub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" name="直方体 21"/>
            <p:cNvSpPr/>
            <p:nvPr/>
          </p:nvSpPr>
          <p:spPr>
            <a:xfrm>
              <a:off x="4716016" y="5085184"/>
              <a:ext cx="144016" cy="144016"/>
            </a:xfrm>
            <a:prstGeom prst="cub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" name="直方体 20"/>
            <p:cNvSpPr/>
            <p:nvPr/>
          </p:nvSpPr>
          <p:spPr>
            <a:xfrm>
              <a:off x="4644008" y="5157192"/>
              <a:ext cx="144016" cy="144016"/>
            </a:xfrm>
            <a:prstGeom prst="cub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38" name="グループ化 37"/>
          <p:cNvGrpSpPr/>
          <p:nvPr/>
        </p:nvGrpSpPr>
        <p:grpSpPr>
          <a:xfrm>
            <a:off x="4499992" y="3933056"/>
            <a:ext cx="144016" cy="1296144"/>
            <a:chOff x="4499992" y="3933056"/>
            <a:chExt cx="144016" cy="1296144"/>
          </a:xfrm>
        </p:grpSpPr>
        <p:sp>
          <p:nvSpPr>
            <p:cNvPr id="28" name="直方体 27"/>
            <p:cNvSpPr/>
            <p:nvPr/>
          </p:nvSpPr>
          <p:spPr>
            <a:xfrm>
              <a:off x="4499992" y="4941168"/>
              <a:ext cx="144016" cy="144016"/>
            </a:xfrm>
            <a:prstGeom prst="cub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9" name="直方体 28"/>
            <p:cNvSpPr/>
            <p:nvPr/>
          </p:nvSpPr>
          <p:spPr>
            <a:xfrm>
              <a:off x="4499992" y="5085184"/>
              <a:ext cx="144016" cy="144016"/>
            </a:xfrm>
            <a:prstGeom prst="cub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1" name="直方体 30"/>
            <p:cNvSpPr/>
            <p:nvPr/>
          </p:nvSpPr>
          <p:spPr>
            <a:xfrm>
              <a:off x="4499992" y="4797152"/>
              <a:ext cx="144016" cy="144016"/>
            </a:xfrm>
            <a:prstGeom prst="cub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2" name="直方体 31"/>
            <p:cNvSpPr/>
            <p:nvPr/>
          </p:nvSpPr>
          <p:spPr>
            <a:xfrm>
              <a:off x="4499992" y="4365104"/>
              <a:ext cx="144016" cy="144016"/>
            </a:xfrm>
            <a:prstGeom prst="cub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3" name="直方体 32"/>
            <p:cNvSpPr/>
            <p:nvPr/>
          </p:nvSpPr>
          <p:spPr>
            <a:xfrm>
              <a:off x="4499992" y="4509120"/>
              <a:ext cx="144016" cy="144016"/>
            </a:xfrm>
            <a:prstGeom prst="cub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4" name="直方体 33"/>
            <p:cNvSpPr/>
            <p:nvPr/>
          </p:nvSpPr>
          <p:spPr>
            <a:xfrm>
              <a:off x="4499992" y="4653136"/>
              <a:ext cx="144016" cy="144016"/>
            </a:xfrm>
            <a:prstGeom prst="cub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5" name="直方体 34"/>
            <p:cNvSpPr/>
            <p:nvPr/>
          </p:nvSpPr>
          <p:spPr>
            <a:xfrm>
              <a:off x="4499992" y="3933056"/>
              <a:ext cx="144016" cy="144016"/>
            </a:xfrm>
            <a:prstGeom prst="cub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6" name="直方体 35"/>
            <p:cNvSpPr/>
            <p:nvPr/>
          </p:nvSpPr>
          <p:spPr>
            <a:xfrm>
              <a:off x="4499992" y="4077072"/>
              <a:ext cx="144016" cy="144016"/>
            </a:xfrm>
            <a:prstGeom prst="cub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7" name="直方体 36"/>
            <p:cNvSpPr/>
            <p:nvPr/>
          </p:nvSpPr>
          <p:spPr>
            <a:xfrm>
              <a:off x="4499992" y="4221088"/>
              <a:ext cx="144016" cy="144016"/>
            </a:xfrm>
            <a:prstGeom prst="cub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39" name="正方形/長方形 38"/>
          <p:cNvSpPr/>
          <p:nvPr/>
        </p:nvSpPr>
        <p:spPr>
          <a:xfrm rot="18847825">
            <a:off x="4271141" y="4901693"/>
            <a:ext cx="2016224" cy="23596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ja-JP" altLang="en-US" sz="1400" b="1" cap="none" spc="0" baseline="30000" dirty="0" smtClean="0">
                <a:ln w="17780" cmpd="sng">
                  <a:noFill/>
                  <a:prstDash val="solid"/>
                  <a:miter lim="800000"/>
                </a:ln>
                <a:latin typeface="+mn-ea"/>
              </a:rPr>
              <a:t>その</a:t>
            </a:r>
            <a:r>
              <a:rPr lang="ja-JP" altLang="en-US" sz="1400" b="1" baseline="30000" dirty="0" smtClean="0">
                <a:ln w="17780" cmpd="sng">
                  <a:noFill/>
                  <a:prstDash val="solid"/>
                  <a:miter lim="800000"/>
                </a:ln>
                <a:latin typeface="+mn-ea"/>
              </a:rPr>
              <a:t>１ｃｍ</a:t>
            </a:r>
            <a:r>
              <a:rPr lang="en-US" altLang="ja-JP" sz="1400" b="1" baseline="30000" dirty="0" smtClean="0">
                <a:ln w="17780" cmpd="sng">
                  <a:noFill/>
                  <a:prstDash val="solid"/>
                  <a:miter lim="800000"/>
                </a:ln>
                <a:latin typeface="+mn-ea"/>
              </a:rPr>
              <a:t>3</a:t>
            </a:r>
            <a:r>
              <a:rPr lang="ja-JP" altLang="en-US" sz="1400" b="1" baseline="30000" dirty="0" smtClean="0">
                <a:ln w="17780" cmpd="sng">
                  <a:noFill/>
                  <a:prstDash val="solid"/>
                  <a:miter lim="800000"/>
                </a:ln>
                <a:latin typeface="+mn-ea"/>
              </a:rPr>
              <a:t>がたてに１０</a:t>
            </a:r>
            <a:r>
              <a:rPr lang="ja-JP" altLang="en-US" sz="1400" b="1" baseline="30000" dirty="0" err="1" smtClean="0">
                <a:ln w="17780" cmpd="sng">
                  <a:noFill/>
                  <a:prstDash val="solid"/>
                  <a:miter lim="800000"/>
                </a:ln>
                <a:latin typeface="+mn-ea"/>
              </a:rPr>
              <a:t>こ</a:t>
            </a:r>
            <a:r>
              <a:rPr lang="ja-JP" altLang="en-US" sz="1400" b="1" baseline="30000" dirty="0" smtClean="0">
                <a:ln w="17780" cmpd="sng">
                  <a:noFill/>
                  <a:prstDash val="solid"/>
                  <a:miter lim="800000"/>
                </a:ln>
                <a:latin typeface="+mn-ea"/>
              </a:rPr>
              <a:t>ならぶ</a:t>
            </a:r>
            <a:endParaRPr lang="ja-JP" altLang="en-US" sz="1400" b="1" cap="none" spc="0" baseline="30000" dirty="0">
              <a:ln w="17780" cmpd="sng">
                <a:noFill/>
                <a:prstDash val="solid"/>
                <a:miter lim="800000"/>
              </a:ln>
              <a:latin typeface="+mn-ea"/>
            </a:endParaRPr>
          </a:p>
        </p:txBody>
      </p:sp>
      <p:sp>
        <p:nvSpPr>
          <p:cNvPr id="40" name="正方形/長方形 39"/>
          <p:cNvSpPr/>
          <p:nvPr/>
        </p:nvSpPr>
        <p:spPr>
          <a:xfrm>
            <a:off x="5148064" y="5157192"/>
            <a:ext cx="936104" cy="33855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ja-JP" altLang="en-US" sz="2400" b="1" cap="none" spc="0" baseline="30000" dirty="0" smtClean="0">
                <a:ln w="17780" cmpd="sng">
                  <a:noFill/>
                  <a:prstDash val="solid"/>
                  <a:miter lim="800000"/>
                </a:ln>
              </a:rPr>
              <a:t>＝１０</a:t>
            </a:r>
            <a:r>
              <a:rPr lang="en-US" altLang="ja-JP" sz="2400" b="1" cap="none" spc="0" baseline="30000" dirty="0" smtClean="0">
                <a:ln w="17780" cmpd="sng">
                  <a:noFill/>
                  <a:prstDash val="solid"/>
                  <a:miter lim="800000"/>
                </a:ln>
              </a:rPr>
              <a:t>cm</a:t>
            </a:r>
            <a:endParaRPr lang="ja-JP" altLang="en-US" sz="2400" b="1" cap="none" spc="0" baseline="30000" dirty="0">
              <a:ln w="17780" cmpd="sng">
                <a:noFill/>
                <a:prstDash val="solid"/>
                <a:miter lim="800000"/>
              </a:ln>
            </a:endParaRPr>
          </a:p>
        </p:txBody>
      </p:sp>
      <p:sp>
        <p:nvSpPr>
          <p:cNvPr id="41" name="正方形/長方形 40"/>
          <p:cNvSpPr/>
          <p:nvPr/>
        </p:nvSpPr>
        <p:spPr>
          <a:xfrm>
            <a:off x="2843808" y="5425286"/>
            <a:ext cx="2016224" cy="23596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ja-JP" altLang="en-US" sz="1400" cap="none" spc="0" baseline="30000" dirty="0" smtClean="0">
                <a:ln w="17780" cmpd="sng">
                  <a:noFill/>
                  <a:prstDash val="solid"/>
                  <a:miter lim="800000"/>
                </a:ln>
                <a:latin typeface="+mn-ea"/>
              </a:rPr>
              <a:t>その</a:t>
            </a:r>
            <a:r>
              <a:rPr lang="ja-JP" altLang="en-US" sz="1400" baseline="30000" dirty="0" smtClean="0">
                <a:ln w="17780" cmpd="sng">
                  <a:noFill/>
                  <a:prstDash val="solid"/>
                  <a:miter lim="800000"/>
                </a:ln>
                <a:latin typeface="+mn-ea"/>
              </a:rPr>
              <a:t>１ｃｍ</a:t>
            </a:r>
            <a:r>
              <a:rPr lang="en-US" altLang="ja-JP" sz="1400" baseline="30000" dirty="0" smtClean="0">
                <a:ln w="17780" cmpd="sng">
                  <a:noFill/>
                  <a:prstDash val="solid"/>
                  <a:miter lim="800000"/>
                </a:ln>
                <a:latin typeface="+mn-ea"/>
              </a:rPr>
              <a:t>3</a:t>
            </a:r>
            <a:r>
              <a:rPr lang="ja-JP" altLang="en-US" sz="1400" baseline="30000" dirty="0" smtClean="0">
                <a:ln w="17780" cmpd="sng">
                  <a:noFill/>
                  <a:prstDash val="solid"/>
                  <a:miter lim="800000"/>
                </a:ln>
                <a:latin typeface="+mn-ea"/>
              </a:rPr>
              <a:t>が横に１０</a:t>
            </a:r>
            <a:r>
              <a:rPr lang="ja-JP" altLang="en-US" sz="1400" baseline="30000" dirty="0" err="1" smtClean="0">
                <a:ln w="17780" cmpd="sng">
                  <a:noFill/>
                  <a:prstDash val="solid"/>
                  <a:miter lim="800000"/>
                </a:ln>
                <a:latin typeface="+mn-ea"/>
              </a:rPr>
              <a:t>こ</a:t>
            </a:r>
            <a:r>
              <a:rPr lang="ja-JP" altLang="en-US" sz="1400" baseline="30000" dirty="0" smtClean="0">
                <a:ln w="17780" cmpd="sng">
                  <a:noFill/>
                  <a:prstDash val="solid"/>
                  <a:miter lim="800000"/>
                </a:ln>
                <a:latin typeface="+mn-ea"/>
              </a:rPr>
              <a:t>ならぶ</a:t>
            </a:r>
            <a:endParaRPr lang="ja-JP" altLang="en-US" sz="1400" cap="none" spc="0" baseline="30000" dirty="0">
              <a:ln w="17780" cmpd="sng">
                <a:noFill/>
                <a:prstDash val="solid"/>
                <a:miter lim="800000"/>
              </a:ln>
              <a:latin typeface="+mn-ea"/>
            </a:endParaRPr>
          </a:p>
        </p:txBody>
      </p:sp>
      <p:sp>
        <p:nvSpPr>
          <p:cNvPr id="42" name="正方形/長方形 41"/>
          <p:cNvSpPr/>
          <p:nvPr/>
        </p:nvSpPr>
        <p:spPr>
          <a:xfrm>
            <a:off x="3491880" y="5589240"/>
            <a:ext cx="936104" cy="33855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ja-JP" altLang="en-US" sz="2400" b="1" cap="none" spc="0" baseline="30000" dirty="0" smtClean="0">
                <a:ln w="17780" cmpd="sng">
                  <a:noFill/>
                  <a:prstDash val="solid"/>
                  <a:miter lim="800000"/>
                </a:ln>
              </a:rPr>
              <a:t>＝１０</a:t>
            </a:r>
            <a:r>
              <a:rPr lang="en-US" altLang="ja-JP" sz="2400" b="1" cap="none" spc="0" baseline="30000" dirty="0" smtClean="0">
                <a:ln w="17780" cmpd="sng">
                  <a:noFill/>
                  <a:prstDash val="solid"/>
                  <a:miter lim="800000"/>
                </a:ln>
              </a:rPr>
              <a:t>cm</a:t>
            </a:r>
            <a:endParaRPr lang="ja-JP" altLang="en-US" sz="2400" b="1" cap="none" spc="0" baseline="30000" dirty="0">
              <a:ln w="17780" cmpd="sng">
                <a:noFill/>
                <a:prstDash val="solid"/>
                <a:miter lim="800000"/>
              </a:ln>
            </a:endParaRPr>
          </a:p>
        </p:txBody>
      </p:sp>
      <p:sp>
        <p:nvSpPr>
          <p:cNvPr id="43" name="正方形/長方形 42"/>
          <p:cNvSpPr/>
          <p:nvPr/>
        </p:nvSpPr>
        <p:spPr>
          <a:xfrm>
            <a:off x="4283968" y="3140968"/>
            <a:ext cx="2160240" cy="23596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ja-JP" altLang="en-US" sz="1400" cap="none" spc="0" baseline="30000" dirty="0" smtClean="0">
                <a:ln w="17780" cmpd="sng">
                  <a:noFill/>
                  <a:prstDash val="solid"/>
                  <a:miter lim="800000"/>
                </a:ln>
                <a:latin typeface="+mn-ea"/>
              </a:rPr>
              <a:t>その</a:t>
            </a:r>
            <a:r>
              <a:rPr lang="ja-JP" altLang="en-US" sz="1400" baseline="30000" dirty="0" smtClean="0">
                <a:ln w="17780" cmpd="sng">
                  <a:noFill/>
                  <a:prstDash val="solid"/>
                  <a:miter lim="800000"/>
                </a:ln>
                <a:latin typeface="+mn-ea"/>
              </a:rPr>
              <a:t>１ｃｍ</a:t>
            </a:r>
            <a:r>
              <a:rPr lang="en-US" altLang="ja-JP" sz="1400" baseline="30000" dirty="0" smtClean="0">
                <a:ln w="17780" cmpd="sng">
                  <a:noFill/>
                  <a:prstDash val="solid"/>
                  <a:miter lim="800000"/>
                </a:ln>
                <a:latin typeface="+mn-ea"/>
              </a:rPr>
              <a:t>3</a:t>
            </a:r>
            <a:r>
              <a:rPr lang="ja-JP" altLang="en-US" sz="1400" baseline="30000" dirty="0" smtClean="0">
                <a:ln w="17780" cmpd="sng">
                  <a:noFill/>
                  <a:prstDash val="solid"/>
                  <a:miter lim="800000"/>
                </a:ln>
                <a:latin typeface="+mn-ea"/>
              </a:rPr>
              <a:t>が１０段分の高さにならぶ</a:t>
            </a:r>
            <a:endParaRPr lang="ja-JP" altLang="en-US" sz="1400" cap="none" spc="0" baseline="30000" dirty="0">
              <a:ln w="17780" cmpd="sng">
                <a:noFill/>
                <a:prstDash val="solid"/>
                <a:miter lim="800000"/>
              </a:ln>
              <a:latin typeface="+mn-ea"/>
            </a:endParaRPr>
          </a:p>
        </p:txBody>
      </p:sp>
      <p:sp>
        <p:nvSpPr>
          <p:cNvPr id="44" name="左カーブ矢印 43"/>
          <p:cNvSpPr/>
          <p:nvPr/>
        </p:nvSpPr>
        <p:spPr>
          <a:xfrm rot="2020671">
            <a:off x="5005925" y="3313972"/>
            <a:ext cx="432048" cy="1304744"/>
          </a:xfrm>
          <a:prstGeom prst="curvedLeftArrow">
            <a:avLst/>
          </a:prstGeom>
          <a:solidFill>
            <a:srgbClr val="FF0000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45" name="正方形/長方形 44"/>
          <p:cNvSpPr/>
          <p:nvPr/>
        </p:nvSpPr>
        <p:spPr>
          <a:xfrm>
            <a:off x="5724128" y="3284984"/>
            <a:ext cx="936104" cy="33855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ja-JP" altLang="en-US" sz="2400" b="1" cap="none" spc="0" baseline="30000" dirty="0" smtClean="0">
                <a:ln w="17780" cmpd="sng">
                  <a:noFill/>
                  <a:prstDash val="solid"/>
                  <a:miter lim="800000"/>
                </a:ln>
              </a:rPr>
              <a:t>＝１０</a:t>
            </a:r>
            <a:r>
              <a:rPr lang="en-US" altLang="ja-JP" sz="2400" b="1" cap="none" spc="0" baseline="30000" dirty="0" smtClean="0">
                <a:ln w="17780" cmpd="sng">
                  <a:noFill/>
                  <a:prstDash val="solid"/>
                  <a:miter lim="800000"/>
                </a:ln>
              </a:rPr>
              <a:t>cm</a:t>
            </a:r>
            <a:endParaRPr lang="ja-JP" altLang="en-US" sz="2400" b="1" cap="none" spc="0" baseline="30000" dirty="0">
              <a:ln w="17780" cmpd="sng">
                <a:noFill/>
                <a:prstDash val="solid"/>
                <a:miter lim="800000"/>
              </a:ln>
            </a:endParaRPr>
          </a:p>
        </p:txBody>
      </p:sp>
      <p:sp>
        <p:nvSpPr>
          <p:cNvPr id="47" name="正方形/長方形 46"/>
          <p:cNvSpPr/>
          <p:nvPr/>
        </p:nvSpPr>
        <p:spPr>
          <a:xfrm>
            <a:off x="611560" y="2852936"/>
            <a:ext cx="2448272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2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10cm×10cm×10cm</a:t>
            </a:r>
            <a:endParaRPr lang="ja-JP" altLang="en-US" sz="2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9" name="正方形/長方形 48"/>
          <p:cNvSpPr/>
          <p:nvPr/>
        </p:nvSpPr>
        <p:spPr>
          <a:xfrm>
            <a:off x="611560" y="3140968"/>
            <a:ext cx="1659430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2800" b="1" dirty="0" smtClean="0">
                <a:ln w="1270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0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=1000</a:t>
            </a:r>
            <a:r>
              <a:rPr lang="en-US" altLang="ja-JP" sz="2800" b="1" cap="none" spc="0" dirty="0" smtClean="0">
                <a:ln w="1270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0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cm</a:t>
            </a:r>
            <a:r>
              <a:rPr lang="en-US" altLang="ja-JP" sz="2800" b="1" cap="none" spc="0" baseline="30000" dirty="0" smtClean="0">
                <a:ln w="1270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0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3</a:t>
            </a:r>
            <a:endParaRPr lang="ja-JP" altLang="en-US" sz="2800" b="1" cap="none" spc="0" baseline="30000" dirty="0">
              <a:ln w="1270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0000"/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50" name="正方形/長方形 49"/>
          <p:cNvSpPr/>
          <p:nvPr/>
        </p:nvSpPr>
        <p:spPr>
          <a:xfrm>
            <a:off x="611560" y="3717032"/>
            <a:ext cx="2232248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ja-JP" altLang="en-US" sz="2000" b="1" dirty="0" smtClean="0">
                <a:ln w="17780" cmpd="sng">
                  <a:noFill/>
                  <a:prstDash val="solid"/>
                  <a:miter lim="800000"/>
                </a:ln>
              </a:rPr>
              <a:t>の立方体の体積を</a:t>
            </a:r>
            <a:endParaRPr lang="ja-JP" altLang="en-US" sz="2000" b="1" cap="none" spc="0" baseline="30000" dirty="0">
              <a:ln w="17780" cmpd="sng">
                <a:noFill/>
                <a:prstDash val="solid"/>
                <a:miter lim="800000"/>
              </a:ln>
            </a:endParaRPr>
          </a:p>
        </p:txBody>
      </p:sp>
      <p:sp>
        <p:nvSpPr>
          <p:cNvPr id="51" name="正方形/長方形 50"/>
          <p:cNvSpPr/>
          <p:nvPr/>
        </p:nvSpPr>
        <p:spPr>
          <a:xfrm>
            <a:off x="683568" y="4221088"/>
            <a:ext cx="109837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0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１</a:t>
            </a:r>
            <a:r>
              <a:rPr lang="ja-JP" altLang="en-US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0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Ｌ</a:t>
            </a:r>
            <a:endParaRPr lang="ja-JP" altLang="en-US" sz="5400" b="1" cap="none" spc="0" baseline="3000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0000"/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52" name="正方形/長方形 51"/>
          <p:cNvSpPr/>
          <p:nvPr/>
        </p:nvSpPr>
        <p:spPr>
          <a:xfrm>
            <a:off x="827584" y="5085184"/>
            <a:ext cx="1368152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ja-JP" altLang="en-US" sz="2400" b="1" dirty="0">
                <a:ln w="17780" cmpd="sng">
                  <a:noFill/>
                  <a:prstDash val="solid"/>
                  <a:miter lim="800000"/>
                </a:ln>
              </a:rPr>
              <a:t>という</a:t>
            </a:r>
            <a:r>
              <a:rPr lang="ja-JP" altLang="en-US" sz="2400" b="1" dirty="0" smtClean="0">
                <a:ln w="17780" cmpd="sng">
                  <a:noFill/>
                  <a:prstDash val="solid"/>
                  <a:miter lim="800000"/>
                </a:ln>
              </a:rPr>
              <a:t>。</a:t>
            </a:r>
            <a:endParaRPr lang="ja-JP" altLang="en-US" sz="2400" b="1" cap="none" spc="0" baseline="30000" dirty="0">
              <a:ln w="17780" cmpd="sng">
                <a:noFill/>
                <a:prstDash val="solid"/>
                <a:miter lim="800000"/>
              </a:ln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5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8000" y="18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7.40741E-7 C 0.10105 0.22755 0.2033 0.45579 0.33872 0.55116 " pathEditMode="relative" rAng="0" ptsTypes="aA">
                                      <p:cBhvr>
                                        <p:cTn id="3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9" y="27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5" grpId="0" animBg="1"/>
      <p:bldP spid="6" grpId="0"/>
      <p:bldP spid="7" grpId="0"/>
      <p:bldP spid="8" grpId="0"/>
      <p:bldP spid="39" grpId="0"/>
      <p:bldP spid="40" grpId="0"/>
      <p:bldP spid="41" grpId="0"/>
      <p:bldP spid="42" grpId="0"/>
      <p:bldP spid="43" grpId="0"/>
      <p:bldP spid="44" grpId="0" animBg="1"/>
      <p:bldP spid="45" grpId="0"/>
      <p:bldP spid="47" grpId="0"/>
      <p:bldP spid="49" grpId="0"/>
      <p:bldP spid="50" grpId="0"/>
      <p:bldP spid="51" grpId="0"/>
      <p:bldP spid="5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　５年体積４の２"/>
          <p:cNvPicPr>
            <a:picLocks noChangeAspect="1" noChangeArrowheads="1"/>
          </p:cNvPicPr>
          <p:nvPr/>
        </p:nvPicPr>
        <p:blipFill>
          <a:blip r:embed="rId2" cstate="print"/>
          <a:srcRect l="76334" t="74004" r="1560" b="12793"/>
          <a:stretch>
            <a:fillRect/>
          </a:stretch>
        </p:blipFill>
        <p:spPr bwMode="auto">
          <a:xfrm>
            <a:off x="395536" y="1187432"/>
            <a:ext cx="6048672" cy="52659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正方形/長方形 5"/>
          <p:cNvSpPr/>
          <p:nvPr/>
        </p:nvSpPr>
        <p:spPr>
          <a:xfrm>
            <a:off x="3275856" y="764704"/>
            <a:ext cx="3312368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2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100cm×100cm×100cm</a:t>
            </a:r>
            <a:endParaRPr lang="ja-JP" altLang="en-US" sz="2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1979712" y="404664"/>
            <a:ext cx="3312368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ja-JP" altLang="en-US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１ｍ＝</a:t>
            </a:r>
            <a:r>
              <a:rPr lang="en-US" altLang="ja-JP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100cm</a:t>
            </a:r>
            <a:endParaRPr lang="ja-JP" altLang="en-US" sz="2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5724128" y="692696"/>
            <a:ext cx="3312368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=</a:t>
            </a:r>
            <a:r>
              <a:rPr lang="ja-JP" altLang="en-US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altLang="ja-JP" sz="2800" b="1" dirty="0" smtClean="0">
                <a:ln w="1905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1000000cm</a:t>
            </a:r>
            <a:r>
              <a:rPr lang="en-US" altLang="ja-JP" sz="2800" b="1" baseline="30000" dirty="0" smtClean="0">
                <a:ln w="1905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3</a:t>
            </a:r>
          </a:p>
        </p:txBody>
      </p:sp>
      <p:pic>
        <p:nvPicPr>
          <p:cNvPr id="9" name="Picture 2" descr="　５年体積４の２"/>
          <p:cNvPicPr>
            <a:picLocks noChangeAspect="1" noChangeArrowheads="1"/>
          </p:cNvPicPr>
          <p:nvPr/>
        </p:nvPicPr>
        <p:blipFill>
          <a:blip r:embed="rId2" cstate="print"/>
          <a:srcRect l="48566" t="77009" r="32846" b="12279"/>
          <a:stretch>
            <a:fillRect/>
          </a:stretch>
        </p:blipFill>
        <p:spPr bwMode="auto">
          <a:xfrm>
            <a:off x="6372200" y="2887500"/>
            <a:ext cx="2016224" cy="1693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 useBgFill="1">
        <p:nvSpPr>
          <p:cNvPr id="10" name="正方形/長方形 9"/>
          <p:cNvSpPr/>
          <p:nvPr/>
        </p:nvSpPr>
        <p:spPr>
          <a:xfrm>
            <a:off x="2627784" y="5805264"/>
            <a:ext cx="1440160" cy="769441"/>
          </a:xfrm>
          <a:prstGeom prst="rect">
            <a:avLst/>
          </a:prstGeom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4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10</a:t>
            </a:r>
            <a:r>
              <a:rPr lang="ja-JP" altLang="en-US" sz="4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こ</a:t>
            </a:r>
            <a:endParaRPr lang="ja-JP" altLang="en-US" sz="4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 useBgFill="1">
        <p:nvSpPr>
          <p:cNvPr id="11" name="正方形/長方形 10"/>
          <p:cNvSpPr/>
          <p:nvPr/>
        </p:nvSpPr>
        <p:spPr>
          <a:xfrm>
            <a:off x="0" y="3645024"/>
            <a:ext cx="1440160" cy="769441"/>
          </a:xfrm>
          <a:prstGeom prst="rect">
            <a:avLst/>
          </a:prstGeom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4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10</a:t>
            </a:r>
            <a:r>
              <a:rPr lang="ja-JP" altLang="en-US" sz="4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こ</a:t>
            </a:r>
            <a:endParaRPr lang="ja-JP" altLang="en-US" sz="4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 useBgFill="1">
        <p:nvSpPr>
          <p:cNvPr id="12" name="正方形/長方形 11"/>
          <p:cNvSpPr/>
          <p:nvPr/>
        </p:nvSpPr>
        <p:spPr>
          <a:xfrm>
            <a:off x="899592" y="1124745"/>
            <a:ext cx="1224136" cy="769441"/>
          </a:xfrm>
          <a:prstGeom prst="rect">
            <a:avLst/>
          </a:prstGeom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4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10</a:t>
            </a:r>
            <a:r>
              <a:rPr lang="ja-JP" altLang="en-US" sz="4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こ</a:t>
            </a:r>
            <a:endParaRPr lang="ja-JP" altLang="en-US" sz="4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5508104" y="4941168"/>
            <a:ext cx="3312368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32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10</a:t>
            </a:r>
            <a:r>
              <a:rPr lang="ja-JP" altLang="en-US" sz="32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Ｌ</a:t>
            </a:r>
            <a:r>
              <a:rPr lang="en-US" altLang="ja-JP" sz="32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×10</a:t>
            </a:r>
            <a:r>
              <a:rPr lang="ja-JP" altLang="en-US" sz="32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Ｌ</a:t>
            </a:r>
            <a:r>
              <a:rPr lang="en-US" altLang="ja-JP" sz="32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×10</a:t>
            </a:r>
            <a:r>
              <a:rPr lang="ja-JP" altLang="en-US" sz="32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Ｌ</a:t>
            </a:r>
            <a:endParaRPr lang="ja-JP" altLang="en-US" sz="32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4716016" y="5445224"/>
            <a:ext cx="3312368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=</a:t>
            </a:r>
            <a:r>
              <a:rPr lang="ja-JP" altLang="en-US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altLang="ja-JP" sz="4800" b="1" dirty="0" smtClean="0">
                <a:ln w="1905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1000</a:t>
            </a:r>
            <a:r>
              <a:rPr lang="ja-JP" altLang="en-US" sz="4800" b="1" dirty="0" smtClean="0">
                <a:ln w="1905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Ｌ</a:t>
            </a:r>
            <a:endParaRPr lang="en-US" altLang="ja-JP" sz="4800" b="1" baseline="30000" dirty="0" smtClean="0">
              <a:ln w="1905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5" name="正方形/長方形 14"/>
          <p:cNvSpPr/>
          <p:nvPr/>
        </p:nvSpPr>
        <p:spPr>
          <a:xfrm>
            <a:off x="2195736" y="4365104"/>
            <a:ext cx="3312368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=</a:t>
            </a:r>
            <a:r>
              <a:rPr lang="ja-JP" altLang="en-US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altLang="ja-JP" sz="2800" b="1" dirty="0" smtClean="0">
                <a:ln w="1905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1000000cm</a:t>
            </a:r>
            <a:r>
              <a:rPr lang="en-US" altLang="ja-JP" sz="2800" b="1" baseline="30000" dirty="0" smtClean="0">
                <a:ln w="1905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3</a:t>
            </a:r>
          </a:p>
        </p:txBody>
      </p:sp>
      <p:sp>
        <p:nvSpPr>
          <p:cNvPr id="16" name="正方形/長方形 15"/>
          <p:cNvSpPr/>
          <p:nvPr/>
        </p:nvSpPr>
        <p:spPr>
          <a:xfrm>
            <a:off x="1763688" y="4797152"/>
            <a:ext cx="3312368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=</a:t>
            </a:r>
            <a:r>
              <a:rPr lang="ja-JP" altLang="en-US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altLang="ja-JP" sz="2800" b="1" dirty="0" smtClean="0">
                <a:ln w="1905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1000</a:t>
            </a:r>
            <a:r>
              <a:rPr lang="ja-JP" altLang="en-US" sz="2800" b="1" dirty="0" smtClean="0">
                <a:ln w="1905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Ｌ</a:t>
            </a:r>
            <a:endParaRPr lang="en-US" altLang="ja-JP" sz="2800" b="1" baseline="30000" dirty="0" smtClean="0">
              <a:ln w="1905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0" dur="2000" fill="hold"/>
                                        <p:tgtEl>
                                          <p:spTgt spid="9"/>
                                        </p:tgtEl>
                                      </p:cBhvr>
                                      <p:by x="25000" y="2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799 -0.00254 L -0.2757 0.26806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4" y="13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10" grpId="0" animBg="1"/>
      <p:bldP spid="11" grpId="0" animBg="1"/>
      <p:bldP spid="12" grpId="0" animBg="1"/>
      <p:bldP spid="13" grpId="0"/>
      <p:bldP spid="14" grpId="0"/>
      <p:bldP spid="15" grpId="0"/>
      <p:bldP spid="1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0" y="1844824"/>
            <a:ext cx="619268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0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1</a:t>
            </a:r>
            <a:r>
              <a:rPr lang="ja-JP" altLang="en-US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0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Ｌ</a:t>
            </a:r>
            <a:r>
              <a:rPr lang="en-US" altLang="ja-JP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0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=</a:t>
            </a:r>
            <a:r>
              <a:rPr lang="ja-JP" altLang="en-US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0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　　　　</a:t>
            </a:r>
            <a:r>
              <a:rPr lang="en-US" altLang="ja-JP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0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cm</a:t>
            </a:r>
            <a:r>
              <a:rPr lang="en-US" altLang="ja-JP" sz="5400" b="1" baseline="3000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0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3</a:t>
            </a:r>
            <a:endParaRPr lang="ja-JP" altLang="en-US" sz="5400" b="1" cap="none" spc="0" baseline="3000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0000"/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467544" y="836712"/>
            <a:ext cx="763284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ja-JP" altLang="en-US" sz="5400" b="1" cap="none" spc="0" dirty="0" smtClean="0">
                <a:ln w="31550" cmpd="sng">
                  <a:noFill/>
                  <a:prstDash val="solid"/>
                </a:ln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じゃぁ、１ｍＬは何</a:t>
            </a:r>
            <a:r>
              <a:rPr lang="en-US" altLang="ja-JP" sz="5400" b="1" cap="none" spc="0" dirty="0" smtClean="0">
                <a:ln w="31550" cmpd="sng">
                  <a:noFill/>
                  <a:prstDash val="solid"/>
                </a:ln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cm</a:t>
            </a:r>
            <a:r>
              <a:rPr lang="en-US" altLang="ja-JP" sz="5400" b="1" cap="none" spc="0" baseline="30000" dirty="0" smtClean="0">
                <a:ln w="31550" cmpd="sng">
                  <a:noFill/>
                  <a:prstDash val="solid"/>
                </a:ln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3</a:t>
            </a:r>
            <a:r>
              <a:rPr lang="ja-JP" altLang="en-US" sz="5400" b="1" cap="none" spc="0" dirty="0" smtClean="0">
                <a:ln w="31550" cmpd="sng">
                  <a:noFill/>
                  <a:prstDash val="solid"/>
                </a:ln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？</a:t>
            </a:r>
            <a:endParaRPr lang="ja-JP" altLang="en-US" sz="5400" b="1" cap="none" spc="0" dirty="0">
              <a:ln w="31550" cmpd="sng">
                <a:noFill/>
                <a:prstDash val="solid"/>
              </a:ln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-36512" y="2924944"/>
            <a:ext cx="619268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0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1</a:t>
            </a:r>
            <a:r>
              <a:rPr lang="ja-JP" altLang="en-US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0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Ｌ</a:t>
            </a:r>
            <a:r>
              <a:rPr lang="en-US" altLang="ja-JP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0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=</a:t>
            </a:r>
            <a:r>
              <a:rPr lang="ja-JP" altLang="en-US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0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　　　　</a:t>
            </a:r>
            <a:r>
              <a:rPr lang="en-US" altLang="ja-JP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0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m</a:t>
            </a:r>
            <a:r>
              <a:rPr lang="ja-JP" altLang="en-US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0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Ｌ</a:t>
            </a:r>
            <a:endParaRPr lang="ja-JP" altLang="en-US" sz="5400" b="1" cap="none" spc="0" baseline="3000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0000"/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2915816" y="2564904"/>
            <a:ext cx="252028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ja-JP" altLang="en-US" sz="3600" b="1" cap="none" spc="0" dirty="0" smtClean="0">
                <a:ln w="31550" cmpd="sng">
                  <a:noFill/>
                  <a:prstDash val="solid"/>
                </a:ln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同じだ！</a:t>
            </a:r>
            <a:endParaRPr lang="ja-JP" altLang="en-US" sz="3600" b="1" cap="none" spc="0" dirty="0">
              <a:ln w="31550" cmpd="sng">
                <a:noFill/>
                <a:prstDash val="solid"/>
              </a:ln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6" name="上下矢印 5"/>
          <p:cNvSpPr/>
          <p:nvPr/>
        </p:nvSpPr>
        <p:spPr>
          <a:xfrm>
            <a:off x="2771800" y="2636912"/>
            <a:ext cx="432048" cy="504056"/>
          </a:xfrm>
          <a:prstGeom prst="upDownArrow">
            <a:avLst>
              <a:gd name="adj1" fmla="val 41182"/>
              <a:gd name="adj2" fmla="val 3897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/>
          <p:cNvSpPr/>
          <p:nvPr/>
        </p:nvSpPr>
        <p:spPr>
          <a:xfrm>
            <a:off x="5436096" y="2492896"/>
            <a:ext cx="3096344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4400" b="1" cap="none" spc="0" dirty="0" smtClean="0">
                <a:ln w="31550" cmpd="sng">
                  <a:solidFill>
                    <a:schemeClr val="tx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1m</a:t>
            </a:r>
            <a:r>
              <a:rPr lang="ja-JP" altLang="en-US" sz="4400" b="1" cap="none" spc="0" dirty="0" smtClean="0">
                <a:ln w="31550" cmpd="sng">
                  <a:solidFill>
                    <a:schemeClr val="tx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Ｌ</a:t>
            </a:r>
            <a:r>
              <a:rPr lang="en-US" altLang="ja-JP" sz="4400" b="1" cap="none" spc="0" dirty="0" smtClean="0">
                <a:ln w="31550" cmpd="sng">
                  <a:solidFill>
                    <a:schemeClr val="tx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=1cm</a:t>
            </a:r>
            <a:r>
              <a:rPr lang="en-US" altLang="ja-JP" sz="4400" b="1" cap="none" spc="0" baseline="30000" dirty="0" smtClean="0">
                <a:ln w="31550" cmpd="sng">
                  <a:solidFill>
                    <a:schemeClr val="tx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3</a:t>
            </a:r>
            <a:endParaRPr lang="ja-JP" altLang="en-US" sz="4400" b="1" cap="none" spc="0" baseline="30000" dirty="0">
              <a:ln w="31550" cmpd="sng">
                <a:solidFill>
                  <a:schemeClr val="tx1"/>
                </a:solidFill>
                <a:prstDash val="solid"/>
              </a:ln>
              <a:solidFill>
                <a:srgbClr val="FFFF00"/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8" name="右矢印 7"/>
          <p:cNvSpPr/>
          <p:nvPr/>
        </p:nvSpPr>
        <p:spPr>
          <a:xfrm>
            <a:off x="5004048" y="2780928"/>
            <a:ext cx="576064" cy="288032"/>
          </a:xfrm>
          <a:prstGeom prst="rightArrow">
            <a:avLst>
              <a:gd name="adj1" fmla="val 50000"/>
              <a:gd name="adj2" fmla="val 10291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9" name="Picture 2" descr="　５年体積４の２"/>
          <p:cNvPicPr>
            <a:picLocks noChangeAspect="1" noChangeArrowheads="1"/>
          </p:cNvPicPr>
          <p:nvPr/>
        </p:nvPicPr>
        <p:blipFill>
          <a:blip r:embed="rId2" cstate="print"/>
          <a:srcRect l="24420" t="78163" r="57265" b="11366"/>
          <a:stretch>
            <a:fillRect/>
          </a:stretch>
        </p:blipFill>
        <p:spPr bwMode="auto">
          <a:xfrm>
            <a:off x="5004048" y="3573016"/>
            <a:ext cx="1987421" cy="1656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正方形/長方形 9"/>
          <p:cNvSpPr/>
          <p:nvPr/>
        </p:nvSpPr>
        <p:spPr>
          <a:xfrm>
            <a:off x="7452320" y="3356992"/>
            <a:ext cx="1008112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2400" b="1" cap="none" spc="0" dirty="0" smtClean="0">
                <a:ln w="9525" cmpd="sng">
                  <a:solidFill>
                    <a:schemeClr val="tx1"/>
                  </a:solidFill>
                  <a:prstDash val="solid"/>
                </a:ln>
                <a:solidFill>
                  <a:srgbClr val="FFFF00"/>
                </a:solidFill>
                <a:effectLst>
                  <a:outerShdw dist="38100" sx="110000" sy="110000" algn="l" rotWithShape="0">
                    <a:schemeClr val="tx1"/>
                  </a:outerShdw>
                </a:effectLst>
              </a:rPr>
              <a:t>1m</a:t>
            </a:r>
            <a:r>
              <a:rPr lang="ja-JP" altLang="en-US" sz="2400" b="1" cap="none" spc="0" dirty="0" smtClean="0">
                <a:ln w="9525" cmpd="sng">
                  <a:solidFill>
                    <a:schemeClr val="tx1"/>
                  </a:solidFill>
                  <a:prstDash val="solid"/>
                </a:ln>
                <a:solidFill>
                  <a:srgbClr val="FFFF00"/>
                </a:solidFill>
                <a:effectLst>
                  <a:outerShdw dist="38100" sx="110000" sy="110000" algn="l" rotWithShape="0">
                    <a:schemeClr val="tx1"/>
                  </a:outerShdw>
                </a:effectLst>
              </a:rPr>
              <a:t>Ｌ</a:t>
            </a:r>
            <a:endParaRPr lang="ja-JP" altLang="en-US" sz="2400" b="1" cap="none" spc="0" baseline="30000" dirty="0">
              <a:ln w="9525" cmpd="sng">
                <a:solidFill>
                  <a:schemeClr val="tx1"/>
                </a:solidFill>
                <a:prstDash val="solid"/>
              </a:ln>
              <a:solidFill>
                <a:srgbClr val="FFFF00"/>
              </a:solidFill>
              <a:effectLst>
                <a:outerShdw dist="38100" sx="110000" sy="110000" algn="l" rotWithShape="0">
                  <a:schemeClr val="tx1"/>
                </a:outerShdw>
              </a:effectLst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2339752" y="1844824"/>
            <a:ext cx="1584176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0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1000</a:t>
            </a:r>
            <a:endParaRPr lang="ja-JP" altLang="en-US" sz="5400" b="1" cap="none" spc="0" baseline="3000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0000"/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2339752" y="2996952"/>
            <a:ext cx="1584176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0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1000</a:t>
            </a:r>
            <a:endParaRPr lang="ja-JP" altLang="en-US" sz="5400" b="1" cap="none" spc="0" baseline="3000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0000"/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87 1.85185E-6 C 0.00954 0.01991 0.00069 0.06389 -0.01407 0.0787 C -0.01962 0.0912 -0.02292 0.09375 -0.03282 0.09722 C -0.04514 0.09676 -0.05834 0.10231 -0.0691 0.09398 C -0.07344 0.09028 -0.07622 0.08565 -0.07796 0.0787 C -0.07882 0.07546 -0.08021 0.06829 -0.08021 0.06898 C -0.07934 0.05717 -0.08056 0.04421 -0.0724 0.04004 C -0.06806 0.02986 -0.06146 0.03588 -0.05487 0.03796 C -0.04844 0.04815 -0.04167 0.05 -0.03837 0.06528 C -0.03941 0.07754 -0.04063 0.08773 -0.04705 0.0956 C -0.04879 0.10324 -0.05504 0.11528 -0.06025 0.11759 C -0.0632 0.11875 -0.06615 0.11967 -0.0691 0.1206 C -0.07066 0.12153 -0.07362 0.12268 -0.07362 0.12291 C -0.09184 0.12199 -0.11025 0.12384 -0.12865 0.1206 C -0.13768 0.11967 -0.14671 0.10324 -0.15504 0.09907 C -0.16806 0.1 -0.18646 0.09815 -0.19671 0.11412 " pathEditMode="relative" rAng="0" ptsTypes="fffffffffffffffA">
                                      <p:cBhvr>
                                        <p:cTn id="5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3" y="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1"/>
      <p:bldP spid="4" grpId="0"/>
      <p:bldP spid="5" grpId="0"/>
      <p:bldP spid="6" grpId="0" animBg="1"/>
      <p:bldP spid="7" grpId="0"/>
      <p:bldP spid="8" grpId="0" animBg="1"/>
      <p:bldP spid="10" grpId="0"/>
      <p:bldP spid="10" grpId="1"/>
      <p:bldP spid="11" grpId="0"/>
      <p:bldP spid="12" grpId="0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</TotalTime>
  <Words>114</Words>
  <Application>Microsoft Office PowerPoint</Application>
  <PresentationFormat>画面に合わせる (4:3)</PresentationFormat>
  <Paragraphs>34</Paragraphs>
  <Slides>4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5" baseType="lpstr">
      <vt:lpstr>Office テーマ</vt:lpstr>
      <vt:lpstr>５年生算数  体積の単位</vt:lpstr>
      <vt:lpstr>スライド 2</vt:lpstr>
      <vt:lpstr>スライド 3</vt:lpstr>
      <vt:lpstr>スライド 4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６年生算数 体積を求めよう！</dc:title>
  <dc:creator>Owner</dc:creator>
  <cp:lastModifiedBy>Owner</cp:lastModifiedBy>
  <cp:revision>18</cp:revision>
  <dcterms:created xsi:type="dcterms:W3CDTF">2011-06-27T04:44:42Z</dcterms:created>
  <dcterms:modified xsi:type="dcterms:W3CDTF">2011-06-28T08:18:02Z</dcterms:modified>
</cp:coreProperties>
</file>