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68" r:id="rId5"/>
    <p:sldId id="274" r:id="rId6"/>
    <p:sldId id="261" r:id="rId7"/>
    <p:sldId id="276" r:id="rId8"/>
    <p:sldId id="259" r:id="rId9"/>
    <p:sldId id="279" r:id="rId10"/>
    <p:sldId id="260" r:id="rId11"/>
    <p:sldId id="265" r:id="rId12"/>
    <p:sldId id="266" r:id="rId13"/>
    <p:sldId id="267" r:id="rId14"/>
    <p:sldId id="256" r:id="rId15"/>
    <p:sldId id="271" r:id="rId16"/>
    <p:sldId id="272" r:id="rId17"/>
    <p:sldId id="273" r:id="rId18"/>
    <p:sldId id="277" r:id="rId19"/>
    <p:sldId id="264" r:id="rId20"/>
    <p:sldId id="278" r:id="rId21"/>
    <p:sldId id="280" r:id="rId22"/>
    <p:sldId id="270" r:id="rId23"/>
    <p:sldId id="263" r:id="rId24"/>
    <p:sldId id="275" r:id="rId2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505"/>
    <a:srgbClr val="FC8F8C"/>
    <a:srgbClr val="860404"/>
    <a:srgbClr val="FDA1B0"/>
    <a:srgbClr val="FB3F5E"/>
    <a:srgbClr val="FFFF66"/>
    <a:srgbClr val="8F2129"/>
    <a:srgbClr val="5F0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6" autoAdjust="0"/>
    <p:restoredTop sz="94660"/>
  </p:normalViewPr>
  <p:slideViewPr>
    <p:cSldViewPr>
      <p:cViewPr varScale="1">
        <p:scale>
          <a:sx n="68" d="100"/>
          <a:sy n="68" d="100"/>
        </p:scale>
        <p:origin x="-72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354A-26F1-4A8B-BB30-971285AC6A3B}" type="datetimeFigureOut">
              <a:rPr kumimoji="1" lang="ja-JP" altLang="en-US" smtClean="0"/>
              <a:t>2012/10/18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D2DC-F423-4E23-8FAD-C1DC0F43B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114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354A-26F1-4A8B-BB30-971285AC6A3B}" type="datetimeFigureOut">
              <a:rPr kumimoji="1" lang="ja-JP" altLang="en-US" smtClean="0"/>
              <a:t>2012/10/18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D2DC-F423-4E23-8FAD-C1DC0F43B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55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354A-26F1-4A8B-BB30-971285AC6A3B}" type="datetimeFigureOut">
              <a:rPr kumimoji="1" lang="ja-JP" altLang="en-US" smtClean="0"/>
              <a:t>2012/10/18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D2DC-F423-4E23-8FAD-C1DC0F43B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29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354A-26F1-4A8B-BB30-971285AC6A3B}" type="datetimeFigureOut">
              <a:rPr kumimoji="1" lang="ja-JP" altLang="en-US" smtClean="0"/>
              <a:t>2012/10/18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D2DC-F423-4E23-8FAD-C1DC0F43B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453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354A-26F1-4A8B-BB30-971285AC6A3B}" type="datetimeFigureOut">
              <a:rPr kumimoji="1" lang="ja-JP" altLang="en-US" smtClean="0"/>
              <a:t>2012/10/18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D2DC-F423-4E23-8FAD-C1DC0F43B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5525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354A-26F1-4A8B-BB30-971285AC6A3B}" type="datetimeFigureOut">
              <a:rPr kumimoji="1" lang="ja-JP" altLang="en-US" smtClean="0"/>
              <a:t>2012/10/18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D2DC-F423-4E23-8FAD-C1DC0F43B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95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354A-26F1-4A8B-BB30-971285AC6A3B}" type="datetimeFigureOut">
              <a:rPr kumimoji="1" lang="ja-JP" altLang="en-US" smtClean="0"/>
              <a:t>2012/10/18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D2DC-F423-4E23-8FAD-C1DC0F43B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4325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354A-26F1-4A8B-BB30-971285AC6A3B}" type="datetimeFigureOut">
              <a:rPr kumimoji="1" lang="ja-JP" altLang="en-US" smtClean="0"/>
              <a:t>2012/10/18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D2DC-F423-4E23-8FAD-C1DC0F43B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950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354A-26F1-4A8B-BB30-971285AC6A3B}" type="datetimeFigureOut">
              <a:rPr kumimoji="1" lang="ja-JP" altLang="en-US" smtClean="0"/>
              <a:t>2012/10/18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D2DC-F423-4E23-8FAD-C1DC0F43B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20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354A-26F1-4A8B-BB30-971285AC6A3B}" type="datetimeFigureOut">
              <a:rPr kumimoji="1" lang="ja-JP" altLang="en-US" smtClean="0"/>
              <a:t>2012/10/18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D2DC-F423-4E23-8FAD-C1DC0F43B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04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354A-26F1-4A8B-BB30-971285AC6A3B}" type="datetimeFigureOut">
              <a:rPr kumimoji="1" lang="ja-JP" altLang="en-US" smtClean="0"/>
              <a:t>2012/10/18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1D2DC-F423-4E23-8FAD-C1DC0F43B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673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B354A-26F1-4A8B-BB30-971285AC6A3B}" type="datetimeFigureOut">
              <a:rPr kumimoji="1" lang="ja-JP" altLang="en-US" smtClean="0"/>
              <a:t>2012/10/18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D2DC-F423-4E23-8FAD-C1DC0F43B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85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microsoft.com/office/2007/relationships/media" Target="../media/media4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764" y="2338492"/>
            <a:ext cx="2819913" cy="4402367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324732" y="1304778"/>
            <a:ext cx="8424936" cy="266067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anchor="ctr">
            <a:prstTxWarp prst="textDeflateBottom">
              <a:avLst/>
            </a:prstTxWarp>
            <a:spAutoFit/>
            <a:scene3d>
              <a:camera prst="orthographicFront">
                <a:rot lat="19499998" lon="0" rev="0"/>
              </a:camera>
              <a:lightRig rig="threePt" dir="tl"/>
            </a:scene3d>
            <a:sp3d extrusionH="44450" contourW="44450" prstMaterial="matte">
              <a:bevelB w="177800" h="901700"/>
              <a:extrusionClr>
                <a:schemeClr val="accent6">
                  <a:lumMod val="50000"/>
                </a:schemeClr>
              </a:extrusionClr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ja-JP" sz="6000" b="1" cap="none" spc="-300" dirty="0" smtClean="0">
                <a:ln w="3810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5F0915"/>
                    </a:gs>
                    <a:gs pos="50000">
                      <a:srgbClr val="8F2129"/>
                    </a:gs>
                    <a:gs pos="100000">
                      <a:srgbClr val="FB3F5E"/>
                    </a:gs>
                  </a:gsLst>
                  <a:lin ang="16200000" scaled="1"/>
                  <a:tileRect/>
                </a:gradFill>
                <a:latin typeface="AR Pゴシック体S" pitchFamily="50" charset="-128"/>
                <a:ea typeface="AR Pゴシック体S" pitchFamily="50" charset="-128"/>
              </a:rPr>
              <a:t>WARIZAN QUEST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975" y="3725088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 P版画ＰＯＰ体E" pitchFamily="50" charset="-128"/>
                <a:ea typeface="AR P版画ＰＯＰ体E" pitchFamily="50" charset="-128"/>
              </a:rPr>
              <a:t>～わり算に目覚めた勇者たち～</a:t>
            </a:r>
            <a:endParaRPr kumimoji="1" lang="ja-JP" altLang="en-US" sz="48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 P版画ＰＯＰ体E" pitchFamily="50" charset="-128"/>
              <a:ea typeface="AR P版画ＰＯＰ体E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42122" y="4941168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 P版画ＰＯＰ体E" pitchFamily="50" charset="-128"/>
                <a:ea typeface="AR P版画ＰＯＰ体E" pitchFamily="50" charset="-128"/>
              </a:rPr>
              <a:t>はじめから</a:t>
            </a:r>
            <a:endParaRPr kumimoji="1" lang="ja-JP" altLang="en-US" sz="3200" b="1" dirty="0">
              <a:ln w="18000">
                <a:solidFill>
                  <a:schemeClr val="tx1"/>
                </a:solidFill>
                <a:prstDash val="solid"/>
                <a:miter lim="800000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 P版画ＰＯＰ体E" pitchFamily="50" charset="-128"/>
              <a:ea typeface="AR P版画ＰＯＰ体E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31640" y="5727757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 P版画ＰＯＰ体E" pitchFamily="50" charset="-128"/>
                <a:ea typeface="AR P版画ＰＯＰ体E" pitchFamily="50" charset="-128"/>
              </a:rPr>
              <a:t>つづきから</a:t>
            </a:r>
            <a:endParaRPr kumimoji="1" lang="ja-JP" altLang="en-US" sz="3200" b="1" dirty="0">
              <a:ln w="18000">
                <a:solidFill>
                  <a:schemeClr val="tx1"/>
                </a:solidFill>
                <a:prstDash val="solid"/>
                <a:miter lim="800000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 P版画ＰＯＰ体E" pitchFamily="50" charset="-128"/>
              <a:ea typeface="AR P版画ＰＯＰ体E" pitchFamily="50" charset="-128"/>
            </a:endParaRPr>
          </a:p>
        </p:txBody>
      </p:sp>
      <p:pic>
        <p:nvPicPr>
          <p:cNvPr id="2" name="keijokyok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131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3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正方形/長方形 52"/>
          <p:cNvSpPr/>
          <p:nvPr/>
        </p:nvSpPr>
        <p:spPr>
          <a:xfrm>
            <a:off x="2807660" y="1772816"/>
            <a:ext cx="1599833" cy="7942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1771814" y="1716257"/>
            <a:ext cx="830709" cy="8508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807660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９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607576" y="836711"/>
            <a:ext cx="33360" cy="5464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2807660" y="836711"/>
            <a:ext cx="2" cy="54222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407493" y="836711"/>
            <a:ext cx="40038" cy="547158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2510482" y="1649501"/>
            <a:ext cx="2127470" cy="859499"/>
            <a:chOff x="2357754" y="1628800"/>
            <a:chExt cx="1413485" cy="576064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2411760" y="1628800"/>
              <a:ext cx="13594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弧 21"/>
            <p:cNvSpPr/>
            <p:nvPr/>
          </p:nvSpPr>
          <p:spPr>
            <a:xfrm>
              <a:off x="2357754" y="1628800"/>
              <a:ext cx="108012" cy="576064"/>
            </a:xfrm>
            <a:prstGeom prst="arc">
              <a:avLst>
                <a:gd name="adj1" fmla="val 16200000"/>
                <a:gd name="adj2" fmla="val 57500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3640936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771814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４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0" name="角丸四角形吹き出し 49"/>
          <p:cNvSpPr/>
          <p:nvPr/>
        </p:nvSpPr>
        <p:spPr>
          <a:xfrm>
            <a:off x="323528" y="3140968"/>
            <a:ext cx="2349525" cy="1080120"/>
          </a:xfrm>
          <a:prstGeom prst="wedgeRoundRectCallout">
            <a:avLst>
              <a:gd name="adj1" fmla="val 25275"/>
              <a:gd name="adj2" fmla="val -9704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latin typeface="AR Pゴシック体S" pitchFamily="50" charset="-128"/>
                <a:ea typeface="AR Pゴシック体S" pitchFamily="50" charset="-128"/>
              </a:rPr>
              <a:t>君の攻撃力を</a:t>
            </a:r>
            <a:endParaRPr kumimoji="1" lang="en-US" altLang="ja-JP" sz="2000" dirty="0" smtClean="0">
              <a:latin typeface="AR Pゴシック体S" pitchFamily="50" charset="-128"/>
              <a:ea typeface="AR Pゴシック体S" pitchFamily="50" charset="-128"/>
            </a:endParaRPr>
          </a:p>
          <a:p>
            <a:pPr algn="ctr"/>
            <a:r>
              <a:rPr kumimoji="1" lang="ja-JP" altLang="en-US" sz="4000" dirty="0" smtClean="0">
                <a:latin typeface="AR Pゴシック体S" pitchFamily="50" charset="-128"/>
                <a:ea typeface="AR Pゴシック体S" pitchFamily="50" charset="-128"/>
              </a:rPr>
              <a:t>セット</a:t>
            </a:r>
            <a:endParaRPr kumimoji="1" lang="ja-JP" altLang="en-US" sz="4000" dirty="0">
              <a:latin typeface="AR Pゴシック体S" pitchFamily="50" charset="-128"/>
              <a:ea typeface="AR Pゴシック体S" pitchFamily="50" charset="-128"/>
            </a:endParaRPr>
          </a:p>
        </p:txBody>
      </p:sp>
      <p:sp>
        <p:nvSpPr>
          <p:cNvPr id="51" name="角丸四角形吹き出し 50"/>
          <p:cNvSpPr/>
          <p:nvPr/>
        </p:nvSpPr>
        <p:spPr>
          <a:xfrm>
            <a:off x="5652120" y="1665359"/>
            <a:ext cx="2808312" cy="1080120"/>
          </a:xfrm>
          <a:prstGeom prst="wedgeRoundRectCallout">
            <a:avLst>
              <a:gd name="adj1" fmla="val -88849"/>
              <a:gd name="adj2" fmla="val -1238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latin typeface="AR Pゴシック体S" pitchFamily="50" charset="-128"/>
                <a:ea typeface="AR Pゴシック体S" pitchFamily="50" charset="-128"/>
              </a:rPr>
              <a:t>モンスターの</a:t>
            </a:r>
            <a:r>
              <a:rPr lang="en-US" altLang="ja-JP" sz="2000" dirty="0" smtClean="0">
                <a:latin typeface="AR Pゴシック体S" pitchFamily="50" charset="-128"/>
                <a:ea typeface="AR Pゴシック体S" pitchFamily="50" charset="-128"/>
              </a:rPr>
              <a:t>HP</a:t>
            </a:r>
            <a:r>
              <a:rPr lang="ja-JP" altLang="en-US" sz="2000" dirty="0" smtClean="0">
                <a:latin typeface="AR Pゴシック体S" pitchFamily="50" charset="-128"/>
                <a:ea typeface="AR Pゴシック体S" pitchFamily="50" charset="-128"/>
              </a:rPr>
              <a:t>を</a:t>
            </a:r>
            <a:endParaRPr lang="en-US" altLang="ja-JP" sz="2000" dirty="0" smtClean="0">
              <a:latin typeface="AR Pゴシック体S" pitchFamily="50" charset="-128"/>
              <a:ea typeface="AR Pゴシック体S" pitchFamily="50" charset="-128"/>
            </a:endParaRPr>
          </a:p>
          <a:p>
            <a:pPr algn="ctr"/>
            <a:r>
              <a:rPr lang="ja-JP" altLang="en-US" sz="4000" dirty="0" smtClean="0">
                <a:latin typeface="AR Pゴシック体S" pitchFamily="50" charset="-128"/>
                <a:ea typeface="AR Pゴシック体S" pitchFamily="50" charset="-128"/>
              </a:rPr>
              <a:t>セット</a:t>
            </a:r>
            <a:endParaRPr kumimoji="1" lang="ja-JP" altLang="en-US" sz="4000" dirty="0">
              <a:latin typeface="AR Pゴシック体S" pitchFamily="50" charset="-128"/>
              <a:ea typeface="AR Pゴシック体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793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2" grpId="0" animBg="1"/>
      <p:bldP spid="42" grpId="0"/>
      <p:bldP spid="43" grpId="0"/>
      <p:bldP spid="50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正方形/長方形 52"/>
          <p:cNvSpPr/>
          <p:nvPr/>
        </p:nvSpPr>
        <p:spPr>
          <a:xfrm>
            <a:off x="2807660" y="1772816"/>
            <a:ext cx="1599833" cy="7942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1771814" y="1716257"/>
            <a:ext cx="830709" cy="8508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807660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９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607576" y="836711"/>
            <a:ext cx="33360" cy="5464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2807660" y="836711"/>
            <a:ext cx="2" cy="54222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407493" y="836711"/>
            <a:ext cx="40038" cy="547158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2510482" y="1649501"/>
            <a:ext cx="2127470" cy="859499"/>
            <a:chOff x="2357754" y="1628800"/>
            <a:chExt cx="1413485" cy="576064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2411760" y="1628800"/>
              <a:ext cx="13594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弧 21"/>
            <p:cNvSpPr/>
            <p:nvPr/>
          </p:nvSpPr>
          <p:spPr>
            <a:xfrm>
              <a:off x="2357754" y="1628800"/>
              <a:ext cx="108012" cy="576064"/>
            </a:xfrm>
            <a:prstGeom prst="arc">
              <a:avLst>
                <a:gd name="adj1" fmla="val 16200000"/>
                <a:gd name="adj2" fmla="val 57500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3640936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771814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４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827584" y="3547857"/>
            <a:ext cx="7416824" cy="2866458"/>
          </a:xfrm>
          <a:prstGeom prst="roundRect">
            <a:avLst/>
          </a:prstGeom>
          <a:ln w="762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2800" dirty="0" smtClean="0"/>
              <a:t>　相手</a:t>
            </a:r>
            <a:r>
              <a:rPr lang="ja-JP" altLang="en-US" sz="2800" dirty="0"/>
              <a:t>の</a:t>
            </a:r>
            <a:r>
              <a:rPr lang="en-US" altLang="ja-JP" sz="2800" dirty="0"/>
              <a:t>HP</a:t>
            </a:r>
            <a:r>
              <a:rPr lang="ja-JP" altLang="en-US" sz="2800" dirty="0" smtClean="0"/>
              <a:t>は　９２・・・・</a:t>
            </a:r>
            <a:endParaRPr lang="en-US" altLang="ja-JP" sz="2800" dirty="0"/>
          </a:p>
          <a:p>
            <a:r>
              <a:rPr lang="ja-JP" altLang="en-US" sz="2800" dirty="0" smtClean="0"/>
              <a:t>　僕の攻撃力は４・・・・</a:t>
            </a:r>
            <a:endParaRPr lang="en-US" altLang="ja-JP" sz="2800" dirty="0" smtClean="0"/>
          </a:p>
          <a:p>
            <a:r>
              <a:rPr lang="ja-JP" altLang="en-US" sz="2800" dirty="0" smtClean="0"/>
              <a:t>　たとえ</a:t>
            </a:r>
            <a:r>
              <a:rPr lang="ja-JP" altLang="en-US" sz="2800" dirty="0"/>
              <a:t>、</a:t>
            </a:r>
            <a:r>
              <a:rPr lang="ja-JP" altLang="en-US" sz="2800" dirty="0" smtClean="0"/>
              <a:t>１０発こうげきできたとしても</a:t>
            </a:r>
            <a:endParaRPr lang="en-US" altLang="ja-JP" sz="2800" dirty="0" smtClean="0"/>
          </a:p>
          <a:p>
            <a:r>
              <a:rPr lang="ja-JP" altLang="en-US" sz="2800" dirty="0" smtClean="0"/>
              <a:t>　４</a:t>
            </a:r>
            <a:r>
              <a:rPr lang="en-US" altLang="ja-JP" sz="2800" dirty="0" smtClean="0"/>
              <a:t>×</a:t>
            </a:r>
            <a:r>
              <a:rPr lang="ja-JP" altLang="en-US" sz="2800" dirty="0" smtClean="0"/>
              <a:t>１０で４０のダメージしか与えられない・・・。　　</a:t>
            </a:r>
            <a:endParaRPr lang="en-US" altLang="ja-JP" sz="2800" dirty="0" smtClean="0"/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このままでは勝てない</a:t>
            </a:r>
            <a:r>
              <a:rPr kumimoji="1" lang="ja-JP" altLang="en-US" sz="2800" dirty="0" smtClean="0"/>
              <a:t>・・・・・</a:t>
            </a:r>
            <a:endParaRPr kumimoji="1" lang="en-US" altLang="ja-JP" sz="2800" dirty="0"/>
          </a:p>
          <a:p>
            <a:r>
              <a:rPr lang="ja-JP" altLang="en-US" sz="2800" dirty="0" smtClean="0"/>
              <a:t>　どうすればいいんだ・・・・・・・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59134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正方形/長方形 52"/>
          <p:cNvSpPr/>
          <p:nvPr/>
        </p:nvSpPr>
        <p:spPr>
          <a:xfrm>
            <a:off x="2807660" y="1772816"/>
            <a:ext cx="1599833" cy="7942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1771814" y="1716257"/>
            <a:ext cx="830709" cy="8508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807660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９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607576" y="836711"/>
            <a:ext cx="33360" cy="5464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2807660" y="836711"/>
            <a:ext cx="2" cy="54222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407493" y="836711"/>
            <a:ext cx="40038" cy="547158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2510482" y="1649501"/>
            <a:ext cx="2127470" cy="859499"/>
            <a:chOff x="2357754" y="1628800"/>
            <a:chExt cx="1413485" cy="576064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2411760" y="1628800"/>
              <a:ext cx="13594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弧 21"/>
            <p:cNvSpPr/>
            <p:nvPr/>
          </p:nvSpPr>
          <p:spPr>
            <a:xfrm>
              <a:off x="2357754" y="1628800"/>
              <a:ext cx="108012" cy="576064"/>
            </a:xfrm>
            <a:prstGeom prst="arc">
              <a:avLst>
                <a:gd name="adj1" fmla="val 16200000"/>
                <a:gd name="adj2" fmla="val 57500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3640936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771814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４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827584" y="3535017"/>
            <a:ext cx="7416824" cy="2879298"/>
          </a:xfrm>
          <a:prstGeom prst="roundRect">
            <a:avLst/>
          </a:prstGeom>
          <a:ln w="762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2800" dirty="0" smtClean="0"/>
              <a:t>　そうだ！あの呪文を唱えればいいんだ！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　先祖代々わが家に伝わるあの呪文</a:t>
            </a:r>
            <a:endParaRPr lang="en-US" altLang="ja-JP" sz="2800" dirty="0" smtClean="0"/>
          </a:p>
          <a:p>
            <a:r>
              <a:rPr lang="ja-JP" altLang="en-US" sz="2800" dirty="0" smtClean="0"/>
              <a:t>　最強奥義「</a:t>
            </a:r>
            <a:r>
              <a:rPr kumimoji="1" lang="ja-JP" altLang="en-US" sz="2800" dirty="0" smtClean="0">
                <a:solidFill>
                  <a:srgbClr val="FF0000"/>
                </a:solidFill>
                <a:latin typeface="AR P浪漫明朝体U" pitchFamily="18" charset="-128"/>
                <a:ea typeface="AR P浪漫明朝体U" pitchFamily="18" charset="-128"/>
              </a:rPr>
              <a:t>ケタカクーシ</a:t>
            </a:r>
            <a:r>
              <a:rPr kumimoji="1" lang="ja-JP" altLang="en-US" sz="2800" dirty="0" smtClean="0"/>
              <a:t>」だ！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　僕が「せーの」って言ったら</a:t>
            </a:r>
            <a:endParaRPr lang="en-US" altLang="ja-JP" sz="2800" dirty="0" smtClean="0"/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みんなで</a:t>
            </a:r>
            <a:r>
              <a:rPr lang="ja-JP" altLang="en-US" sz="2800" dirty="0" smtClean="0">
                <a:solidFill>
                  <a:srgbClr val="FF0000"/>
                </a:solidFill>
                <a:latin typeface="AR P浪漫明朝体U" pitchFamily="18" charset="-128"/>
                <a:ea typeface="AR P浪漫明朝体U" pitchFamily="18" charset="-128"/>
              </a:rPr>
              <a:t>ケタカクーシ</a:t>
            </a:r>
            <a:r>
              <a:rPr lang="ja-JP" altLang="en-US" sz="2800" dirty="0" smtClean="0"/>
              <a:t>と叫ぶんだ！</a:t>
            </a:r>
            <a:endParaRPr lang="en-US" altLang="ja-JP" sz="2800" dirty="0" smtClean="0"/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いくよ！「せーの！」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356001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正方形/長方形 52"/>
          <p:cNvSpPr/>
          <p:nvPr/>
        </p:nvSpPr>
        <p:spPr>
          <a:xfrm>
            <a:off x="2807660" y="1772816"/>
            <a:ext cx="1599833" cy="7942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1771814" y="1716257"/>
            <a:ext cx="830709" cy="8508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807660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９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607576" y="836711"/>
            <a:ext cx="33360" cy="5464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2807660" y="836711"/>
            <a:ext cx="2" cy="54222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407493" y="836711"/>
            <a:ext cx="40038" cy="547158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2510482" y="1649501"/>
            <a:ext cx="2127470" cy="859499"/>
            <a:chOff x="2357754" y="1628800"/>
            <a:chExt cx="1413485" cy="576064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2411760" y="1628800"/>
              <a:ext cx="13594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弧 21"/>
            <p:cNvSpPr/>
            <p:nvPr/>
          </p:nvSpPr>
          <p:spPr>
            <a:xfrm>
              <a:off x="2357754" y="1628800"/>
              <a:ext cx="108012" cy="576064"/>
            </a:xfrm>
            <a:prstGeom prst="arc">
              <a:avLst>
                <a:gd name="adj1" fmla="val 16200000"/>
                <a:gd name="adj2" fmla="val 57500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3640936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771814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４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827584" y="3535017"/>
            <a:ext cx="7416824" cy="2879298"/>
          </a:xfrm>
          <a:prstGeom prst="roundRect">
            <a:avLst/>
          </a:prstGeom>
          <a:ln w="762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2800" dirty="0" smtClean="0"/>
          </a:p>
          <a:p>
            <a:pPr algn="ctr"/>
            <a:r>
              <a:rPr lang="ja-JP" altLang="en-US" sz="8000" dirty="0" smtClean="0">
                <a:solidFill>
                  <a:srgbClr val="FF0000"/>
                </a:solidFill>
                <a:latin typeface="AR P浪漫明朝体U" pitchFamily="18" charset="-128"/>
                <a:ea typeface="AR P浪漫明朝体U" pitchFamily="18" charset="-128"/>
              </a:rPr>
              <a:t>ケタカクーシ</a:t>
            </a:r>
            <a:r>
              <a:rPr lang="en-US" altLang="ja-JP" sz="8000" dirty="0" smtClean="0">
                <a:solidFill>
                  <a:srgbClr val="FF0000"/>
                </a:solidFill>
                <a:latin typeface="AR P浪漫明朝体U" pitchFamily="18" charset="-128"/>
                <a:ea typeface="AR P浪漫明朝体U" pitchFamily="18" charset="-128"/>
              </a:rPr>
              <a:t>!</a:t>
            </a:r>
            <a:r>
              <a:rPr lang="en-US" altLang="ja-JP" sz="8000" dirty="0">
                <a:solidFill>
                  <a:srgbClr val="FF0000"/>
                </a:solidFill>
                <a:latin typeface="AR P浪漫明朝体U" pitchFamily="18" charset="-128"/>
                <a:ea typeface="AR P浪漫明朝体U" pitchFamily="18" charset="-128"/>
              </a:rPr>
              <a:t>!</a:t>
            </a:r>
            <a:endParaRPr lang="en-US" altLang="ja-JP" sz="8000" dirty="0" smtClean="0">
              <a:solidFill>
                <a:srgbClr val="FF0000"/>
              </a:solidFill>
              <a:latin typeface="AR P浪漫明朝体U" pitchFamily="18" charset="-128"/>
              <a:ea typeface="AR P浪漫明朝体U" pitchFamily="18" charset="-128"/>
            </a:endParaRPr>
          </a:p>
          <a:p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1933711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2807660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９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614860" y="836711"/>
            <a:ext cx="26076" cy="5464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2807660" y="836711"/>
            <a:ext cx="2" cy="54222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407493" y="836711"/>
            <a:ext cx="40038" cy="547158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2510482" y="1649501"/>
            <a:ext cx="2127470" cy="859499"/>
            <a:chOff x="2357754" y="1628800"/>
            <a:chExt cx="1413485" cy="576064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2411760" y="1628800"/>
              <a:ext cx="13594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弧 21"/>
            <p:cNvSpPr/>
            <p:nvPr/>
          </p:nvSpPr>
          <p:spPr>
            <a:xfrm>
              <a:off x="2357754" y="1628800"/>
              <a:ext cx="108012" cy="576064"/>
            </a:xfrm>
            <a:prstGeom prst="arc">
              <a:avLst>
                <a:gd name="adj1" fmla="val 16200000"/>
                <a:gd name="adj2" fmla="val 57500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3640936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771814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４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640936" y="870142"/>
            <a:ext cx="4891504" cy="53888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hateshinaimic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6221899"/>
            <a:ext cx="609600" cy="609600"/>
          </a:xfrm>
          <a:prstGeom prst="rect">
            <a:avLst/>
          </a:prstGeom>
        </p:spPr>
      </p:pic>
      <p:pic>
        <p:nvPicPr>
          <p:cNvPr id="3" name="magicstart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034.25"/>
                  <p14:fade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108" y="5511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2807660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９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614860" y="692696"/>
            <a:ext cx="26076" cy="560868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2591768" y="3497037"/>
            <a:ext cx="20461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2807660" y="692696"/>
            <a:ext cx="0" cy="556630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407493" y="836711"/>
            <a:ext cx="40038" cy="547158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2510482" y="1649501"/>
            <a:ext cx="2127470" cy="859499"/>
            <a:chOff x="2357754" y="1628800"/>
            <a:chExt cx="1413485" cy="576064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2411760" y="1628800"/>
              <a:ext cx="13594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弧 21"/>
            <p:cNvSpPr/>
            <p:nvPr/>
          </p:nvSpPr>
          <p:spPr>
            <a:xfrm>
              <a:off x="2357754" y="1628800"/>
              <a:ext cx="108012" cy="576064"/>
            </a:xfrm>
            <a:prstGeom prst="arc">
              <a:avLst>
                <a:gd name="adj1" fmla="val 16200000"/>
                <a:gd name="adj2" fmla="val 57500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3640936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771814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４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640935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668364" y="719270"/>
            <a:ext cx="4864076" cy="55663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角丸四角形吹き出し 1"/>
          <p:cNvSpPr/>
          <p:nvPr/>
        </p:nvSpPr>
        <p:spPr>
          <a:xfrm>
            <a:off x="225272" y="2348880"/>
            <a:ext cx="1710787" cy="936104"/>
          </a:xfrm>
          <a:prstGeom prst="wedgeRoundRectCallout">
            <a:avLst>
              <a:gd name="adj1" fmla="val 104978"/>
              <a:gd name="adj2" fmla="val 1591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ここに与えたダメージ</a:t>
            </a:r>
            <a:endParaRPr kumimoji="1" lang="ja-JP" altLang="en-US" dirty="0"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24" name="角丸四角形吹き出し 23"/>
          <p:cNvSpPr/>
          <p:nvPr/>
        </p:nvSpPr>
        <p:spPr>
          <a:xfrm>
            <a:off x="197354" y="623442"/>
            <a:ext cx="1710787" cy="936104"/>
          </a:xfrm>
          <a:prstGeom prst="wedgeRoundRectCallout">
            <a:avLst>
              <a:gd name="adj1" fmla="val 105801"/>
              <a:gd name="adj2" fmla="val 1140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ここに</a:t>
            </a:r>
            <a:endParaRPr kumimoji="1" lang="en-US" altLang="ja-JP" dirty="0" smtClean="0">
              <a:latin typeface="AR丸ゴシック体E" pitchFamily="49" charset="-128"/>
              <a:ea typeface="AR丸ゴシック体E" pitchFamily="49" charset="-128"/>
            </a:endParaRPr>
          </a:p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攻撃した回数</a:t>
            </a:r>
            <a:endParaRPr kumimoji="1" lang="ja-JP" altLang="en-US" dirty="0"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225272" y="3465143"/>
            <a:ext cx="1710787" cy="936104"/>
          </a:xfrm>
          <a:prstGeom prst="wedgeRoundRectCallout">
            <a:avLst>
              <a:gd name="adj1" fmla="val 104156"/>
              <a:gd name="adj2" fmla="val 83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ここに</a:t>
            </a:r>
            <a:endParaRPr kumimoji="1" lang="en-US" altLang="ja-JP" dirty="0" smtClean="0">
              <a:latin typeface="AR丸ゴシック体E" pitchFamily="49" charset="-128"/>
              <a:ea typeface="AR丸ゴシック体E" pitchFamily="49" charset="-128"/>
            </a:endParaRPr>
          </a:p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残りの</a:t>
            </a:r>
            <a:r>
              <a:rPr kumimoji="1" lang="en-US" altLang="ja-JP" dirty="0" smtClean="0">
                <a:latin typeface="AR丸ゴシック体E" pitchFamily="49" charset="-128"/>
                <a:ea typeface="AR丸ゴシック体E" pitchFamily="49" charset="-128"/>
              </a:rPr>
              <a:t>HP</a:t>
            </a:r>
            <a:endParaRPr kumimoji="1" lang="ja-JP" altLang="en-US" dirty="0"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861737" y="692697"/>
            <a:ext cx="712480" cy="866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2861737" y="2531349"/>
            <a:ext cx="712480" cy="8668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2873998" y="3572504"/>
            <a:ext cx="712480" cy="8668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474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2807660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９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614860" y="836711"/>
            <a:ext cx="26076" cy="5464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2807660" y="836711"/>
            <a:ext cx="2" cy="54222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407493" y="836711"/>
            <a:ext cx="40038" cy="547158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2510482" y="1649501"/>
            <a:ext cx="2127470" cy="859499"/>
            <a:chOff x="2357754" y="1628800"/>
            <a:chExt cx="1413485" cy="576064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2411760" y="1628800"/>
              <a:ext cx="13594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弧 21"/>
            <p:cNvSpPr/>
            <p:nvPr/>
          </p:nvSpPr>
          <p:spPr>
            <a:xfrm>
              <a:off x="2357754" y="1628800"/>
              <a:ext cx="108012" cy="576064"/>
            </a:xfrm>
            <a:prstGeom prst="arc">
              <a:avLst>
                <a:gd name="adj1" fmla="val 16200000"/>
                <a:gd name="adj2" fmla="val 57500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3640936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771814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４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640936" y="870142"/>
            <a:ext cx="1939176" cy="53888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4283968" y="836711"/>
            <a:ext cx="4065932" cy="5544173"/>
          </a:xfrm>
          <a:prstGeom prst="roundRect">
            <a:avLst>
              <a:gd name="adj" fmla="val 9699"/>
            </a:avLst>
          </a:prstGeom>
          <a:ln w="762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2800" dirty="0"/>
              <a:t>俺</a:t>
            </a:r>
            <a:r>
              <a:rPr lang="ja-JP" altLang="en-US" sz="2800" dirty="0" smtClean="0"/>
              <a:t>の攻撃力は４・・・・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相手の</a:t>
            </a:r>
            <a:r>
              <a:rPr kumimoji="1" lang="en-US" altLang="ja-JP" sz="2800" dirty="0" smtClean="0"/>
              <a:t>HP</a:t>
            </a:r>
            <a:r>
              <a:rPr kumimoji="1" lang="ja-JP" altLang="en-US" sz="2800" dirty="0" smtClean="0"/>
              <a:t>は　９・・・・</a:t>
            </a:r>
            <a:endParaRPr kumimoji="1"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何回攻撃できるんだ？</a:t>
            </a:r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ja-JP" altLang="en-US" sz="2800" dirty="0"/>
              <a:t>４</a:t>
            </a:r>
            <a:r>
              <a:rPr lang="en-US" altLang="ja-JP" sz="2800" dirty="0" smtClean="0"/>
              <a:t>×</a:t>
            </a:r>
            <a:r>
              <a:rPr lang="ja-JP" altLang="en-US" sz="2800" dirty="0" smtClean="0"/>
              <a:t>１＝４</a:t>
            </a:r>
            <a:endParaRPr lang="en-US" altLang="ja-JP" sz="2800" dirty="0" smtClean="0"/>
          </a:p>
          <a:p>
            <a:r>
              <a:rPr lang="ja-JP" altLang="en-US" sz="2800" dirty="0"/>
              <a:t>４</a:t>
            </a:r>
            <a:r>
              <a:rPr lang="en-US" altLang="ja-JP" sz="2800" dirty="0" smtClean="0"/>
              <a:t>×</a:t>
            </a:r>
            <a:r>
              <a:rPr lang="ja-JP" altLang="en-US" sz="2800" dirty="0" smtClean="0"/>
              <a:t>２＝８</a:t>
            </a:r>
            <a:endParaRPr lang="en-US" altLang="ja-JP" sz="2800" dirty="0" smtClean="0"/>
          </a:p>
          <a:p>
            <a:r>
              <a:rPr lang="ja-JP" altLang="en-US" sz="2800" dirty="0"/>
              <a:t>４</a:t>
            </a:r>
            <a:r>
              <a:rPr lang="en-US" altLang="ja-JP" sz="2800" dirty="0" smtClean="0"/>
              <a:t>×</a:t>
            </a:r>
            <a:r>
              <a:rPr lang="ja-JP" altLang="en-US" sz="2800" dirty="0" smtClean="0"/>
              <a:t>３＝１２</a:t>
            </a:r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ja-JP" altLang="en-US" sz="2800" dirty="0" smtClean="0"/>
              <a:t>３発じゃ多いんだ。</a:t>
            </a:r>
            <a:endParaRPr lang="en-US" altLang="ja-JP" sz="2800" dirty="0" smtClean="0"/>
          </a:p>
          <a:p>
            <a:r>
              <a:rPr lang="ja-JP" altLang="en-US" sz="2800" dirty="0" smtClean="0"/>
              <a:t>そうか、２回だ！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962528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2807660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９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614860" y="692696"/>
            <a:ext cx="26076" cy="560868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2591768" y="3497037"/>
            <a:ext cx="20461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2807660" y="836711"/>
            <a:ext cx="2" cy="54222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407493" y="836711"/>
            <a:ext cx="40038" cy="547158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2510482" y="1649501"/>
            <a:ext cx="2127470" cy="859499"/>
            <a:chOff x="2357754" y="1628800"/>
            <a:chExt cx="1413485" cy="576064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2411760" y="1628800"/>
              <a:ext cx="13594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弧 21"/>
            <p:cNvSpPr/>
            <p:nvPr/>
          </p:nvSpPr>
          <p:spPr>
            <a:xfrm>
              <a:off x="2357754" y="1628800"/>
              <a:ext cx="108012" cy="576064"/>
            </a:xfrm>
            <a:prstGeom prst="arc">
              <a:avLst>
                <a:gd name="adj1" fmla="val 16200000"/>
                <a:gd name="adj2" fmla="val 57500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3640936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771814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４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807662" y="666351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807662" y="250900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８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807662" y="354441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１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640935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668364" y="719270"/>
            <a:ext cx="5080100" cy="55663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角丸四角形吹き出し 1"/>
          <p:cNvSpPr/>
          <p:nvPr/>
        </p:nvSpPr>
        <p:spPr>
          <a:xfrm>
            <a:off x="225272" y="2348880"/>
            <a:ext cx="1710787" cy="936104"/>
          </a:xfrm>
          <a:prstGeom prst="wedgeRoundRectCallout">
            <a:avLst>
              <a:gd name="adj1" fmla="val 104156"/>
              <a:gd name="adj2" fmla="val 2342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ここに与えたダメージ</a:t>
            </a:r>
            <a:endParaRPr kumimoji="1" lang="ja-JP" altLang="en-US" dirty="0"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24" name="角丸四角形吹き出し 23"/>
          <p:cNvSpPr/>
          <p:nvPr/>
        </p:nvSpPr>
        <p:spPr>
          <a:xfrm>
            <a:off x="197354" y="623442"/>
            <a:ext cx="1710787" cy="936104"/>
          </a:xfrm>
          <a:prstGeom prst="wedgeRoundRectCallout">
            <a:avLst>
              <a:gd name="adj1" fmla="val 104978"/>
              <a:gd name="adj2" fmla="val 2192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ここに</a:t>
            </a:r>
            <a:endParaRPr kumimoji="1" lang="en-US" altLang="ja-JP" dirty="0" smtClean="0">
              <a:latin typeface="AR丸ゴシック体E" pitchFamily="49" charset="-128"/>
              <a:ea typeface="AR丸ゴシック体E" pitchFamily="49" charset="-128"/>
            </a:endParaRPr>
          </a:p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攻撃した回数</a:t>
            </a:r>
            <a:endParaRPr kumimoji="1" lang="ja-JP" altLang="en-US" dirty="0"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225272" y="3465143"/>
            <a:ext cx="1710787" cy="936104"/>
          </a:xfrm>
          <a:prstGeom prst="wedgeRoundRectCallout">
            <a:avLst>
              <a:gd name="adj1" fmla="val 104978"/>
              <a:gd name="adj2" fmla="val 1891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ここに</a:t>
            </a:r>
            <a:endParaRPr kumimoji="1" lang="en-US" altLang="ja-JP" dirty="0" smtClean="0">
              <a:latin typeface="AR丸ゴシック体E" pitchFamily="49" charset="-128"/>
              <a:ea typeface="AR丸ゴシック体E" pitchFamily="49" charset="-128"/>
            </a:endParaRPr>
          </a:p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残りの</a:t>
            </a:r>
            <a:r>
              <a:rPr kumimoji="1" lang="en-US" altLang="ja-JP" dirty="0" smtClean="0">
                <a:latin typeface="AR丸ゴシック体E" pitchFamily="49" charset="-128"/>
                <a:ea typeface="AR丸ゴシック体E" pitchFamily="49" charset="-128"/>
              </a:rPr>
              <a:t>HP</a:t>
            </a:r>
            <a:endParaRPr kumimoji="1" lang="ja-JP" altLang="en-US" dirty="0"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3998218" y="782581"/>
            <a:ext cx="4534222" cy="630195"/>
          </a:xfrm>
          <a:prstGeom prst="roundRect">
            <a:avLst/>
          </a:prstGeom>
          <a:ln w="762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2800" dirty="0" smtClean="0"/>
              <a:t>まずは２発攻撃</a:t>
            </a:r>
            <a:r>
              <a:rPr kumimoji="1" lang="ja-JP" altLang="en-US" sz="2800" dirty="0" err="1" smtClean="0"/>
              <a:t>っ</a:t>
            </a:r>
            <a:r>
              <a:rPr kumimoji="1" lang="ja-JP" altLang="en-US" sz="2800" dirty="0" smtClean="0"/>
              <a:t>と</a:t>
            </a:r>
            <a:endParaRPr kumimoji="1" lang="ja-JP" altLang="en-US" sz="2800" dirty="0"/>
          </a:p>
        </p:txBody>
      </p:sp>
      <p:sp>
        <p:nvSpPr>
          <p:cNvPr id="28" name="角丸四角形 27"/>
          <p:cNvSpPr/>
          <p:nvPr/>
        </p:nvSpPr>
        <p:spPr>
          <a:xfrm>
            <a:off x="3997753" y="2348880"/>
            <a:ext cx="4534687" cy="1028961"/>
          </a:xfrm>
          <a:prstGeom prst="roundRect">
            <a:avLst/>
          </a:prstGeom>
          <a:ln w="762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2800" dirty="0" smtClean="0"/>
              <a:t>与えたダメージは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４</a:t>
            </a:r>
            <a:r>
              <a:rPr kumimoji="1" lang="en-US" altLang="ja-JP" sz="2800" dirty="0" smtClean="0"/>
              <a:t>×</a:t>
            </a:r>
            <a:r>
              <a:rPr kumimoji="1" lang="ja-JP" altLang="en-US" sz="2800" dirty="0" smtClean="0"/>
              <a:t>２で８</a:t>
            </a:r>
            <a:r>
              <a:rPr lang="ja-JP" altLang="en-US" sz="2800" dirty="0" smtClean="0"/>
              <a:t>でしょ。</a:t>
            </a:r>
            <a:endParaRPr kumimoji="1" lang="ja-JP" altLang="en-US" sz="2800" dirty="0"/>
          </a:p>
        </p:txBody>
      </p:sp>
      <p:sp>
        <p:nvSpPr>
          <p:cNvPr id="29" name="角丸四角形 28"/>
          <p:cNvSpPr/>
          <p:nvPr/>
        </p:nvSpPr>
        <p:spPr>
          <a:xfrm>
            <a:off x="3997753" y="3530135"/>
            <a:ext cx="4534687" cy="1028961"/>
          </a:xfrm>
          <a:prstGeom prst="roundRect">
            <a:avLst/>
          </a:prstGeom>
          <a:ln w="762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2800" dirty="0" smtClean="0"/>
              <a:t>残り</a:t>
            </a:r>
            <a:r>
              <a:rPr kumimoji="1" lang="en-US" altLang="ja-JP" sz="2800" dirty="0" smtClean="0"/>
              <a:t>HP</a:t>
            </a:r>
            <a:r>
              <a:rPr kumimoji="1" lang="ja-JP" altLang="en-US" sz="2800" dirty="0" smtClean="0"/>
              <a:t>は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９－８で１と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4113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26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11096" y="404664"/>
            <a:ext cx="813736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よし！</a:t>
            </a:r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モンスターの</a:t>
            </a:r>
            <a:r>
              <a:rPr lang="en-US" altLang="ja-JP" sz="28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HP</a:t>
            </a:r>
            <a:r>
              <a:rPr lang="ja-JP" altLang="en-US" sz="28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が僕の攻撃力より小さくなった！</a:t>
            </a:r>
            <a:endParaRPr lang="en-US" altLang="ja-JP" sz="2800" dirty="0" smtClean="0">
              <a:solidFill>
                <a:srgbClr val="FF0000"/>
              </a:solidFill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いける！いけるぞ！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このやり方をなんどもくりかえせば</a:t>
            </a:r>
            <a:endParaRPr lang="en-US" altLang="ja-JP" sz="2800" dirty="0">
              <a:solidFill>
                <a:srgbClr val="FF0000"/>
              </a:solidFill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　　　　　　どんな計算でも</a:t>
            </a:r>
            <a:r>
              <a:rPr lang="ja-JP" altLang="en-US" sz="2800" dirty="0" err="1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へっちゃらだ</a:t>
            </a:r>
            <a:r>
              <a:rPr lang="ja-JP" altLang="en-US" sz="28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！</a:t>
            </a:r>
            <a:endParaRPr lang="en-US" altLang="ja-JP" sz="2800" dirty="0" smtClean="0">
              <a:solidFill>
                <a:srgbClr val="FF0000"/>
              </a:solidFill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>
              <a:solidFill>
                <a:srgbClr val="FF0000"/>
              </a:solidFill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 smtClean="0">
              <a:solidFill>
                <a:srgbClr val="FF0000"/>
              </a:solidFill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この調子でがんばん</a:t>
            </a:r>
            <a:r>
              <a:rPr lang="ja-JP" altLang="en-US" sz="2800" dirty="0" err="1" smtClean="0">
                <a:latin typeface="AR P丸ゴシック体E" pitchFamily="50" charset="-128"/>
                <a:ea typeface="AR P丸ゴシック体E" pitchFamily="50" charset="-128"/>
              </a:rPr>
              <a:t>べ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！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じゃあ、次いくぞ！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72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ヒトケタ</a:t>
            </a:r>
            <a:r>
              <a:rPr lang="ja-JP" altLang="en-US" sz="66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オープン</a:t>
            </a:r>
            <a:r>
              <a:rPr lang="en-US" altLang="ja-JP" sz="66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!!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786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807662" y="3616996"/>
            <a:ext cx="1639870" cy="892124"/>
          </a:xfrm>
          <a:prstGeom prst="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807660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９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614860" y="692696"/>
            <a:ext cx="26076" cy="560868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2591768" y="3497037"/>
            <a:ext cx="20461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2807660" y="836711"/>
            <a:ext cx="2" cy="54222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407493" y="836711"/>
            <a:ext cx="40038" cy="547158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2510482" y="1649501"/>
            <a:ext cx="2127470" cy="859499"/>
            <a:chOff x="2357754" y="1628800"/>
            <a:chExt cx="1413485" cy="576064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2411760" y="1628800"/>
              <a:ext cx="13594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弧 21"/>
            <p:cNvSpPr/>
            <p:nvPr/>
          </p:nvSpPr>
          <p:spPr>
            <a:xfrm>
              <a:off x="2357754" y="1628800"/>
              <a:ext cx="108012" cy="576064"/>
            </a:xfrm>
            <a:prstGeom prst="arc">
              <a:avLst>
                <a:gd name="adj1" fmla="val 16200000"/>
                <a:gd name="adj2" fmla="val 57500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3640936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771814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４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807662" y="666351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807662" y="250900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８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807662" y="354441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１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640935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3898200" y="2509000"/>
            <a:ext cx="252028" cy="864096"/>
          </a:xfrm>
          <a:prstGeom prst="downArrow">
            <a:avLst>
              <a:gd name="adj1" fmla="val 22091"/>
              <a:gd name="adj2" fmla="val 583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3668364" y="719270"/>
            <a:ext cx="4864076" cy="55663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吹き出し 23"/>
          <p:cNvSpPr/>
          <p:nvPr/>
        </p:nvSpPr>
        <p:spPr>
          <a:xfrm>
            <a:off x="5580114" y="1134820"/>
            <a:ext cx="2664296" cy="936104"/>
          </a:xfrm>
          <a:prstGeom prst="wedgeRoundRectCallout">
            <a:avLst>
              <a:gd name="adj1" fmla="val -91882"/>
              <a:gd name="adj2" fmla="val 5348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latin typeface="AR丸ゴシック体E" pitchFamily="49" charset="-128"/>
                <a:ea typeface="AR丸ゴシック体E" pitchFamily="49" charset="-128"/>
              </a:rPr>
              <a:t>おっ２が</a:t>
            </a:r>
            <a:r>
              <a:rPr lang="ja-JP" altLang="en-US" sz="2000" dirty="0" smtClean="0">
                <a:latin typeface="AR丸ゴシック体E" pitchFamily="49" charset="-128"/>
                <a:ea typeface="AR丸ゴシック体E" pitchFamily="49" charset="-128"/>
              </a:rPr>
              <a:t>登場</a:t>
            </a:r>
            <a:endParaRPr kumimoji="1" lang="ja-JP" altLang="en-US" sz="2000" dirty="0"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5580113" y="2145438"/>
            <a:ext cx="2653104" cy="936104"/>
          </a:xfrm>
          <a:prstGeom prst="wedgeRoundRectCallout">
            <a:avLst>
              <a:gd name="adj1" fmla="val -92858"/>
              <a:gd name="adj2" fmla="val 36952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latin typeface="AR丸ゴシック体E" pitchFamily="49" charset="-128"/>
                <a:ea typeface="AR丸ゴシック体E" pitchFamily="49" charset="-128"/>
              </a:rPr>
              <a:t>これが降りてきて</a:t>
            </a:r>
            <a:endParaRPr kumimoji="1" lang="ja-JP" altLang="en-US" sz="2000" dirty="0"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26" name="角丸四角形吹き出し 25"/>
          <p:cNvSpPr/>
          <p:nvPr/>
        </p:nvSpPr>
        <p:spPr>
          <a:xfrm>
            <a:off x="354892" y="3595006"/>
            <a:ext cx="1800200" cy="936104"/>
          </a:xfrm>
          <a:prstGeom prst="wedgeRoundRectCallout">
            <a:avLst>
              <a:gd name="adj1" fmla="val 74567"/>
              <a:gd name="adj2" fmla="val 1140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latin typeface="AR丸ゴシック体E" pitchFamily="49" charset="-128"/>
                <a:ea typeface="AR丸ゴシック体E" pitchFamily="49" charset="-128"/>
              </a:rPr>
              <a:t>残りの</a:t>
            </a:r>
            <a:r>
              <a:rPr kumimoji="1" lang="en-US" altLang="ja-JP" sz="2000" dirty="0" smtClean="0">
                <a:latin typeface="AR丸ゴシック体E" pitchFamily="49" charset="-128"/>
                <a:ea typeface="AR丸ゴシック体E" pitchFamily="49" charset="-128"/>
              </a:rPr>
              <a:t>HP</a:t>
            </a:r>
          </a:p>
          <a:p>
            <a:pPr algn="ctr"/>
            <a:r>
              <a:rPr kumimoji="1" lang="ja-JP" altLang="en-US" sz="2000" dirty="0" smtClean="0">
                <a:latin typeface="AR丸ゴシック体E" pitchFamily="49" charset="-128"/>
                <a:ea typeface="AR丸ゴシック体E" pitchFamily="49" charset="-128"/>
              </a:rPr>
              <a:t>今は１だけど</a:t>
            </a:r>
            <a:endParaRPr kumimoji="1" lang="ja-JP" altLang="en-US" sz="2000" dirty="0"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27" name="角丸四角形吹き出し 26"/>
          <p:cNvSpPr/>
          <p:nvPr/>
        </p:nvSpPr>
        <p:spPr>
          <a:xfrm>
            <a:off x="1771567" y="5372194"/>
            <a:ext cx="5729900" cy="936104"/>
          </a:xfrm>
          <a:prstGeom prst="wedgeRoundRectCallout">
            <a:avLst>
              <a:gd name="adj1" fmla="val -14785"/>
              <a:gd name="adj2" fmla="val -14037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>
                <a:latin typeface="HGP創英角ﾎﾟｯﾌﾟ体" pitchFamily="50" charset="-128"/>
                <a:ea typeface="HGP創英角ﾎﾟｯﾌﾟ体" pitchFamily="50" charset="-128"/>
              </a:rPr>
              <a:t>残りの</a:t>
            </a:r>
            <a:r>
              <a:rPr kumimoji="1" lang="en-US" altLang="ja-JP" sz="4000" dirty="0" smtClean="0">
                <a:latin typeface="HGP創英角ﾎﾟｯﾌﾟ体" pitchFamily="50" charset="-128"/>
                <a:ea typeface="HGP創英角ﾎﾟｯﾌﾟ体" pitchFamily="50" charset="-128"/>
              </a:rPr>
              <a:t>HP</a:t>
            </a:r>
            <a:r>
              <a:rPr kumimoji="1" lang="ja-JP" altLang="en-US" sz="4000" dirty="0" smtClean="0">
                <a:latin typeface="HGP創英角ﾎﾟｯﾌﾟ体" pitchFamily="50" charset="-128"/>
                <a:ea typeface="HGP創英角ﾎﾟｯﾌﾟ体" pitchFamily="50" charset="-128"/>
              </a:rPr>
              <a:t>が１２</a:t>
            </a:r>
            <a:r>
              <a:rPr lang="ja-JP" altLang="en-US" sz="4000" dirty="0" smtClean="0">
                <a:latin typeface="HGP創英角ﾎﾟｯﾌﾟ体" pitchFamily="50" charset="-128"/>
                <a:ea typeface="HGP創英角ﾎﾟｯﾌﾟ体" pitchFamily="50" charset="-128"/>
              </a:rPr>
              <a:t>になった</a:t>
            </a:r>
            <a:endParaRPr kumimoji="1" lang="ja-JP" altLang="en-US" sz="40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4" name="magicstart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892" y="5656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4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23682E-6 L 0.6125 -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25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34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34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1175E-6 L -0.00156 0.282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413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9" grpId="0"/>
      <p:bldP spid="3" grpId="0" animBg="1"/>
      <p:bldP spid="11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11096" y="404664"/>
            <a:ext cx="76328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ここはワリザンの森</a:t>
            </a:r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この森には多くのモンスターたちが住んでいた。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モンスター達は心優しいモンスターばかり。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みんな仲良く平和にくらしていた・・・・・・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kumimoji="1"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しかし、２</a:t>
            </a:r>
            <a:r>
              <a:rPr kumimoji="1" lang="en-US" altLang="ja-JP" sz="2800" dirty="0" smtClean="0">
                <a:latin typeface="AR P丸ゴシック体E" pitchFamily="50" charset="-128"/>
                <a:ea typeface="AR P丸ゴシック体E" pitchFamily="50" charset="-128"/>
              </a:rPr>
              <a:t>XXX</a:t>
            </a:r>
            <a:r>
              <a:rPr kumimoji="1"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年。いつもよりちょっぴり暑い夏。</a:t>
            </a:r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kumimoji="1"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大魔王の魔法により、すべてのモンスターが</a:t>
            </a:r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kumimoji="1"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凶暴化し、人々は恐怖にふるえていた。</a:t>
            </a:r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そんなある日、一通の手紙が僕の家に届いた。</a:t>
            </a:r>
            <a:endParaRPr lang="en-US" altLang="ja-JP" sz="2800" dirty="0">
              <a:latin typeface="AR P丸ゴシック体E" pitchFamily="50" charset="-128"/>
              <a:ea typeface="AR P丸ゴシック体E" pitchFamily="50" charset="-128"/>
            </a:endParaRPr>
          </a:p>
          <a:p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en-US" altLang="ja-JP" sz="2800" dirty="0" smtClean="0">
                <a:latin typeface="AR P丸ゴシック体E" pitchFamily="50" charset="-128"/>
                <a:ea typeface="AR P丸ゴシック体E" pitchFamily="50" charset="-128"/>
              </a:rPr>
              <a:t>『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選ばれし勇者の諸君。</a:t>
            </a:r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kumimoji="1"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君たちの力でモンスターたちの悪の心を倒し、</a:t>
            </a:r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kumimoji="1"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もとの心優しいモンスター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にもどしてくれ！</a:t>
            </a:r>
            <a:r>
              <a:rPr lang="en-US" altLang="ja-JP" sz="2800" dirty="0" smtClean="0">
                <a:latin typeface="AR P丸ゴシック体E" pitchFamily="50" charset="-128"/>
                <a:ea typeface="AR P丸ゴシック体E" pitchFamily="50" charset="-128"/>
              </a:rPr>
              <a:t>』</a:t>
            </a:r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31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2903995" y="4509774"/>
            <a:ext cx="1490719" cy="8668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807660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９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614860" y="692696"/>
            <a:ext cx="26076" cy="560868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2591768" y="3497037"/>
            <a:ext cx="20461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2807660" y="692696"/>
            <a:ext cx="0" cy="556630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407493" y="692696"/>
            <a:ext cx="40038" cy="56156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2510482" y="1649501"/>
            <a:ext cx="2127470" cy="859499"/>
            <a:chOff x="2357754" y="1628800"/>
            <a:chExt cx="1413485" cy="576064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2411760" y="1628800"/>
              <a:ext cx="13594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弧 21"/>
            <p:cNvSpPr/>
            <p:nvPr/>
          </p:nvSpPr>
          <p:spPr>
            <a:xfrm>
              <a:off x="2357754" y="1628800"/>
              <a:ext cx="108012" cy="576064"/>
            </a:xfrm>
            <a:prstGeom prst="arc">
              <a:avLst>
                <a:gd name="adj1" fmla="val 16200000"/>
                <a:gd name="adj2" fmla="val 57500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3640936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771814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４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807662" y="654101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807662" y="250900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８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807662" y="354441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１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649355" y="354441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667974" y="692696"/>
            <a:ext cx="712480" cy="866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/>
          <p:cNvCxnSpPr/>
          <p:nvPr/>
        </p:nvCxnSpPr>
        <p:spPr>
          <a:xfrm>
            <a:off x="2551125" y="5511154"/>
            <a:ext cx="20461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3703432" y="5661248"/>
            <a:ext cx="712480" cy="8668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吹き出し 28"/>
          <p:cNvSpPr/>
          <p:nvPr/>
        </p:nvSpPr>
        <p:spPr>
          <a:xfrm>
            <a:off x="211613" y="4293096"/>
            <a:ext cx="1710787" cy="936104"/>
          </a:xfrm>
          <a:prstGeom prst="wedgeRoundRectCallout">
            <a:avLst>
              <a:gd name="adj1" fmla="val 104156"/>
              <a:gd name="adj2" fmla="val 2342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ここに与えたダメージ</a:t>
            </a:r>
            <a:endParaRPr kumimoji="1" lang="ja-JP" altLang="en-US" dirty="0"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30" name="角丸四角形吹き出し 29"/>
          <p:cNvSpPr/>
          <p:nvPr/>
        </p:nvSpPr>
        <p:spPr>
          <a:xfrm>
            <a:off x="183695" y="620635"/>
            <a:ext cx="1710787" cy="936104"/>
          </a:xfrm>
          <a:prstGeom prst="wedgeRoundRectCallout">
            <a:avLst>
              <a:gd name="adj1" fmla="val 148560"/>
              <a:gd name="adj2" fmla="val 2492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ここに</a:t>
            </a:r>
            <a:endParaRPr kumimoji="1" lang="en-US" altLang="ja-JP" dirty="0" smtClean="0">
              <a:latin typeface="AR丸ゴシック体E" pitchFamily="49" charset="-128"/>
              <a:ea typeface="AR丸ゴシック体E" pitchFamily="49" charset="-128"/>
            </a:endParaRPr>
          </a:p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攻撃した回数</a:t>
            </a:r>
            <a:endParaRPr kumimoji="1" lang="ja-JP" altLang="en-US" dirty="0"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31" name="角丸四角形吹き出し 30"/>
          <p:cNvSpPr/>
          <p:nvPr/>
        </p:nvSpPr>
        <p:spPr>
          <a:xfrm>
            <a:off x="211613" y="5576745"/>
            <a:ext cx="1710787" cy="936104"/>
          </a:xfrm>
          <a:prstGeom prst="wedgeRoundRectCallout">
            <a:avLst>
              <a:gd name="adj1" fmla="val 154316"/>
              <a:gd name="adj2" fmla="val 9902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ここに</a:t>
            </a:r>
            <a:endParaRPr kumimoji="1" lang="en-US" altLang="ja-JP" dirty="0" smtClean="0">
              <a:latin typeface="AR丸ゴシック体E" pitchFamily="49" charset="-128"/>
              <a:ea typeface="AR丸ゴシック体E" pitchFamily="49" charset="-128"/>
            </a:endParaRPr>
          </a:p>
          <a:p>
            <a:pPr algn="ctr"/>
            <a:r>
              <a:rPr kumimoji="1" lang="ja-JP" altLang="en-US" dirty="0" smtClean="0">
                <a:latin typeface="AR丸ゴシック体E" pitchFamily="49" charset="-128"/>
                <a:ea typeface="AR丸ゴシック体E" pitchFamily="49" charset="-128"/>
              </a:rPr>
              <a:t>残りの</a:t>
            </a:r>
            <a:r>
              <a:rPr kumimoji="1" lang="en-US" altLang="ja-JP" dirty="0" smtClean="0">
                <a:latin typeface="AR丸ゴシック体E" pitchFamily="49" charset="-128"/>
                <a:ea typeface="AR丸ゴシック体E" pitchFamily="49" charset="-128"/>
              </a:rPr>
              <a:t>HP</a:t>
            </a:r>
            <a:endParaRPr kumimoji="1" lang="ja-JP" altLang="en-US" dirty="0">
              <a:latin typeface="AR丸ゴシック体E" pitchFamily="49" charset="-128"/>
              <a:ea typeface="AR丸ゴシック体E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45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2903995" y="4509774"/>
            <a:ext cx="1490719" cy="8668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807660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９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614860" y="692696"/>
            <a:ext cx="26076" cy="560868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2591768" y="3497037"/>
            <a:ext cx="20461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2807660" y="692696"/>
            <a:ext cx="0" cy="556630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407493" y="692696"/>
            <a:ext cx="40038" cy="56156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2510482" y="1649501"/>
            <a:ext cx="2127470" cy="859499"/>
            <a:chOff x="2357754" y="1628800"/>
            <a:chExt cx="1413485" cy="576064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2411760" y="1628800"/>
              <a:ext cx="13594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弧 21"/>
            <p:cNvSpPr/>
            <p:nvPr/>
          </p:nvSpPr>
          <p:spPr>
            <a:xfrm>
              <a:off x="2357754" y="1628800"/>
              <a:ext cx="108012" cy="576064"/>
            </a:xfrm>
            <a:prstGeom prst="arc">
              <a:avLst>
                <a:gd name="adj1" fmla="val 16200000"/>
                <a:gd name="adj2" fmla="val 57500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3640936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771814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４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807662" y="654101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807662" y="250900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８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807662" y="354441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１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649355" y="354441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667974" y="692696"/>
            <a:ext cx="712480" cy="8668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/>
          <p:cNvCxnSpPr/>
          <p:nvPr/>
        </p:nvCxnSpPr>
        <p:spPr>
          <a:xfrm>
            <a:off x="2551125" y="5511154"/>
            <a:ext cx="20461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角丸四角形 26"/>
          <p:cNvSpPr/>
          <p:nvPr/>
        </p:nvSpPr>
        <p:spPr>
          <a:xfrm>
            <a:off x="4654894" y="836711"/>
            <a:ext cx="4065932" cy="2376265"/>
          </a:xfrm>
          <a:prstGeom prst="roundRect">
            <a:avLst>
              <a:gd name="adj" fmla="val 9699"/>
            </a:avLst>
          </a:prstGeom>
          <a:ln w="762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2800" dirty="0"/>
              <a:t>俺</a:t>
            </a:r>
            <a:r>
              <a:rPr lang="ja-JP" altLang="en-US" sz="2800" dirty="0" smtClean="0"/>
              <a:t>の攻撃力は４・・・・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相手の</a:t>
            </a:r>
            <a:r>
              <a:rPr kumimoji="1" lang="en-US" altLang="ja-JP" sz="2800" dirty="0" smtClean="0"/>
              <a:t>HP</a:t>
            </a:r>
            <a:r>
              <a:rPr kumimoji="1" lang="ja-JP" altLang="en-US" sz="2800" dirty="0" smtClean="0"/>
              <a:t>は１２・・・・</a:t>
            </a:r>
            <a:endParaRPr kumimoji="1"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何回攻撃できるんだ？</a:t>
            </a:r>
            <a:endParaRPr lang="en-US" altLang="ja-JP" sz="2800" dirty="0"/>
          </a:p>
          <a:p>
            <a:r>
              <a:rPr lang="ja-JP" altLang="en-US" sz="2800" dirty="0" smtClean="0"/>
              <a:t>みんなで教えてくれ！</a:t>
            </a:r>
            <a:endParaRPr lang="en-US" altLang="ja-JP" sz="2800" dirty="0" smtClean="0"/>
          </a:p>
          <a:p>
            <a:endParaRPr lang="en-US" altLang="ja-JP" sz="2800" dirty="0"/>
          </a:p>
        </p:txBody>
      </p:sp>
      <p:sp>
        <p:nvSpPr>
          <p:cNvPr id="4" name="角丸四角形 3"/>
          <p:cNvSpPr/>
          <p:nvPr/>
        </p:nvSpPr>
        <p:spPr>
          <a:xfrm>
            <a:off x="5580112" y="3475850"/>
            <a:ext cx="3024336" cy="88925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dirty="0" smtClean="0">
                <a:solidFill>
                  <a:schemeClr val="tx1"/>
                </a:solidFill>
              </a:rPr>
              <a:t>　</a:t>
            </a:r>
            <a:r>
              <a:rPr kumimoji="1" lang="en-US" altLang="ja-JP" sz="4000" dirty="0" smtClean="0">
                <a:solidFill>
                  <a:schemeClr val="tx1"/>
                </a:solidFill>
              </a:rPr>
              <a:t>A.</a:t>
            </a:r>
            <a:r>
              <a:rPr kumimoji="1" lang="ja-JP" altLang="en-US" sz="4000" dirty="0" smtClean="0">
                <a:solidFill>
                  <a:schemeClr val="tx1"/>
                </a:solidFill>
              </a:rPr>
              <a:t>　３回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5580112" y="4509774"/>
            <a:ext cx="3024336" cy="82018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dirty="0" smtClean="0">
                <a:solidFill>
                  <a:schemeClr val="tx1"/>
                </a:solidFill>
              </a:rPr>
              <a:t>　</a:t>
            </a:r>
            <a:r>
              <a:rPr kumimoji="1" lang="en-US" altLang="ja-JP" sz="4000" dirty="0" smtClean="0">
                <a:solidFill>
                  <a:schemeClr val="tx1"/>
                </a:solidFill>
              </a:rPr>
              <a:t>B.</a:t>
            </a:r>
            <a:r>
              <a:rPr kumimoji="1" lang="ja-JP" altLang="en-US" sz="4000" dirty="0" smtClean="0">
                <a:solidFill>
                  <a:schemeClr val="tx1"/>
                </a:solidFill>
              </a:rPr>
              <a:t>　４回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33" name="角丸四角形 32"/>
          <p:cNvSpPr/>
          <p:nvPr/>
        </p:nvSpPr>
        <p:spPr>
          <a:xfrm>
            <a:off x="5580112" y="5487143"/>
            <a:ext cx="3024336" cy="83600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dirty="0" smtClean="0">
                <a:solidFill>
                  <a:schemeClr val="tx1"/>
                </a:solidFill>
              </a:rPr>
              <a:t>　</a:t>
            </a:r>
            <a:r>
              <a:rPr kumimoji="1" lang="en-US" altLang="ja-JP" sz="4000" dirty="0" smtClean="0">
                <a:solidFill>
                  <a:schemeClr val="tx1"/>
                </a:solidFill>
              </a:rPr>
              <a:t>C.</a:t>
            </a:r>
            <a:r>
              <a:rPr kumimoji="1" lang="ja-JP" altLang="en-US" sz="4000" dirty="0" smtClean="0">
                <a:solidFill>
                  <a:schemeClr val="tx1"/>
                </a:solidFill>
              </a:rPr>
              <a:t>　１万回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6" name="星 32 5"/>
          <p:cNvSpPr/>
          <p:nvPr/>
        </p:nvSpPr>
        <p:spPr>
          <a:xfrm rot="20951776">
            <a:off x="238122" y="4779171"/>
            <a:ext cx="5331745" cy="1542587"/>
          </a:xfrm>
          <a:prstGeom prst="star32">
            <a:avLst>
              <a:gd name="adj" fmla="val 43654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ミラクル</a:t>
            </a:r>
            <a:r>
              <a:rPr lang="ja-JP" altLang="en-US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０の予感</a:t>
            </a:r>
            <a:endParaRPr lang="en-US" altLang="ja-JP" sz="32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2790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  <p:bldP spid="3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2807660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９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614860" y="692696"/>
            <a:ext cx="26076" cy="560868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2591768" y="3497037"/>
            <a:ext cx="20461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2807660" y="836711"/>
            <a:ext cx="2" cy="54222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407493" y="836711"/>
            <a:ext cx="40038" cy="547158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2510482" y="1649501"/>
            <a:ext cx="2127470" cy="859499"/>
            <a:chOff x="2357754" y="1628800"/>
            <a:chExt cx="1413485" cy="576064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2411760" y="1628800"/>
              <a:ext cx="13594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弧 21"/>
            <p:cNvSpPr/>
            <p:nvPr/>
          </p:nvSpPr>
          <p:spPr>
            <a:xfrm>
              <a:off x="2357754" y="1628800"/>
              <a:ext cx="108012" cy="576064"/>
            </a:xfrm>
            <a:prstGeom prst="arc">
              <a:avLst>
                <a:gd name="adj1" fmla="val 16200000"/>
                <a:gd name="adj2" fmla="val 57500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3640936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771814" y="159144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４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807662" y="666351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807662" y="250900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８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807662" y="354441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１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640935" y="3544410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626940" y="655082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３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680974" y="4437112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２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827585" y="4437112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１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2551125" y="5511154"/>
            <a:ext cx="20461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3680974" y="5373216"/>
            <a:ext cx="766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０</a:t>
            </a:r>
            <a:endParaRPr lang="en-US" altLang="ja-JP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4855590" y="836711"/>
            <a:ext cx="3820866" cy="630195"/>
          </a:xfrm>
          <a:prstGeom prst="roundRect">
            <a:avLst/>
          </a:prstGeom>
          <a:ln w="762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2800" dirty="0" smtClean="0"/>
              <a:t>３発攻撃</a:t>
            </a:r>
            <a:endParaRPr kumimoji="1" lang="ja-JP" altLang="en-US" sz="2800" dirty="0"/>
          </a:p>
        </p:txBody>
      </p:sp>
      <p:sp>
        <p:nvSpPr>
          <p:cNvPr id="32" name="角丸四角形 31"/>
          <p:cNvSpPr/>
          <p:nvPr/>
        </p:nvSpPr>
        <p:spPr>
          <a:xfrm>
            <a:off x="4855590" y="3616996"/>
            <a:ext cx="3820866" cy="1184193"/>
          </a:xfrm>
          <a:prstGeom prst="roundRect">
            <a:avLst/>
          </a:prstGeom>
          <a:ln w="762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2800" dirty="0" smtClean="0"/>
              <a:t>与えたダメージは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４</a:t>
            </a:r>
            <a:r>
              <a:rPr lang="en-US" altLang="ja-JP" sz="2800" dirty="0" smtClean="0"/>
              <a:t>×</a:t>
            </a:r>
            <a:r>
              <a:rPr kumimoji="1" lang="ja-JP" altLang="en-US" sz="2800" dirty="0" smtClean="0"/>
              <a:t>３</a:t>
            </a:r>
            <a:r>
              <a:rPr lang="ja-JP" altLang="en-US" sz="2800" dirty="0" smtClean="0"/>
              <a:t>で</a:t>
            </a:r>
            <a:r>
              <a:rPr kumimoji="1" lang="ja-JP" altLang="en-US" sz="2800" dirty="0" smtClean="0"/>
              <a:t>１２</a:t>
            </a:r>
            <a:endParaRPr kumimoji="1" lang="ja-JP" altLang="en-US" sz="2800" dirty="0"/>
          </a:p>
        </p:txBody>
      </p:sp>
      <p:sp>
        <p:nvSpPr>
          <p:cNvPr id="33" name="角丸四角形 32"/>
          <p:cNvSpPr/>
          <p:nvPr/>
        </p:nvSpPr>
        <p:spPr>
          <a:xfrm>
            <a:off x="4864184" y="5678103"/>
            <a:ext cx="3812272" cy="630195"/>
          </a:xfrm>
          <a:prstGeom prst="roundRect">
            <a:avLst/>
          </a:prstGeom>
          <a:ln w="76200"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2800" dirty="0" smtClean="0"/>
              <a:t>残りの</a:t>
            </a:r>
            <a:r>
              <a:rPr kumimoji="1" lang="en-US" altLang="ja-JP" sz="2800" dirty="0" smtClean="0"/>
              <a:t>HP</a:t>
            </a:r>
            <a:r>
              <a:rPr kumimoji="1" lang="ja-JP" altLang="en-US" sz="2800" dirty="0" smtClean="0"/>
              <a:t>は１２－１２で</a:t>
            </a:r>
            <a:endParaRPr kumimoji="1" lang="ja-JP" altLang="en-US" sz="2800" dirty="0"/>
          </a:p>
        </p:txBody>
      </p:sp>
      <p:sp>
        <p:nvSpPr>
          <p:cNvPr id="30" name="星 32 29"/>
          <p:cNvSpPr/>
          <p:nvPr/>
        </p:nvSpPr>
        <p:spPr>
          <a:xfrm>
            <a:off x="922498" y="5541727"/>
            <a:ext cx="4297573" cy="1153399"/>
          </a:xfrm>
          <a:prstGeom prst="star32">
            <a:avLst>
              <a:gd name="adj" fmla="val 43654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ミラクル</a:t>
            </a:r>
            <a:r>
              <a:rPr lang="ja-JP" alt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０</a:t>
            </a:r>
            <a:endParaRPr lang="en-US" altLang="ja-JP" sz="44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2" name="shour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898" y="4496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8" grpId="0"/>
      <p:bldP spid="31" grpId="0" animBg="1"/>
      <p:bldP spid="32" grpId="0" animBg="1"/>
      <p:bldP spid="33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11096" y="404664"/>
            <a:ext cx="792134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「よくやった・・・・勇気ある若者よ・・・・・</a:t>
            </a:r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もうお主に教えることはない。その調子でこれからも多くのモンスターを救ってあげてほしい。この森が再び平和を取り戻すその日まで・・・・」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「はい。ぼく今回のことで、わかったんです。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>
                <a:latin typeface="AR P丸ゴシック体E" pitchFamily="50" charset="-128"/>
                <a:ea typeface="AR P丸ゴシック体E" pitchFamily="50" charset="-128"/>
              </a:rPr>
              <a:t>　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逃げてばかりじゃだめなんだって。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>
                <a:latin typeface="AR P丸ゴシック体E" pitchFamily="50" charset="-128"/>
                <a:ea typeface="AR P丸ゴシック体E" pitchFamily="50" charset="-128"/>
              </a:rPr>
              <a:t>　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ぼくにだってできるんだって。」</a:t>
            </a:r>
            <a:endParaRPr lang="en-US" altLang="ja-JP" sz="2800" dirty="0">
              <a:latin typeface="AR P丸ゴシック体E" pitchFamily="50" charset="-128"/>
              <a:ea typeface="AR P丸ゴシック体E" pitchFamily="50" charset="-128"/>
            </a:endParaRPr>
          </a:p>
          <a:p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kumimoji="1"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すると森の奥の方から声が聞こえてきた。</a:t>
            </a:r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「勇者様～～～～～～～～」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kumimoji="1" lang="en-US" altLang="ja-JP" sz="2800" dirty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「この美しい声は！！！！」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625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8F8C"/>
            </a:gs>
            <a:gs pos="100000">
              <a:srgbClr val="A7050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クリックすると新しいウィンドウで開きます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4258" r="63226" b="50744"/>
          <a:stretch/>
        </p:blipFill>
        <p:spPr bwMode="auto">
          <a:xfrm>
            <a:off x="2514532" y="358588"/>
            <a:ext cx="4085303" cy="5143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187624" y="5517232"/>
            <a:ext cx="7008650" cy="92333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spc="300" dirty="0" smtClean="0">
                <a:ln w="1143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HGP創英角ﾎﾟｯﾌﾟ体" pitchFamily="50" charset="-128"/>
                <a:ea typeface="HGP創英角ﾎﾟｯﾌﾟ体" pitchFamily="50" charset="-128"/>
              </a:rPr>
              <a:t>モンスターかよ！！！</a:t>
            </a:r>
            <a:endParaRPr lang="ja-JP" altLang="en-US" sz="5400" b="1" cap="none" spc="300" dirty="0">
              <a:ln w="11430" cmpd="sng">
                <a:solidFill>
                  <a:schemeClr val="bg1"/>
                </a:solidFill>
                <a:prstDash val="solid"/>
                <a:miter lim="800000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5" name="sento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0353" y="58170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76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11096" y="404664"/>
            <a:ext cx="763284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err="1" smtClean="0">
                <a:latin typeface="AR P丸ゴシック体E" pitchFamily="50" charset="-128"/>
                <a:ea typeface="AR P丸ゴシック体E" pitchFamily="50" charset="-128"/>
              </a:rPr>
              <a:t>お・・</a:t>
            </a:r>
            <a:r>
              <a:rPr kumimoji="1"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・・おれが勇者だって・・・・</a:t>
            </a:r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でも、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俺なんかけんかも弱いし・・・・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字もきたないし・・・・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>
                <a:latin typeface="AR P丸ゴシック体E" pitchFamily="50" charset="-128"/>
                <a:ea typeface="AR P丸ゴシック体E" pitchFamily="50" charset="-128"/>
              </a:rPr>
              <a:t>足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だってくさいんだぜ・・・・・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でも、俺がやらなければ、この世界の明日はないかもしれないんだ・・・・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明日の給食のみそラーメンだって食べられないかもしれない・・・・・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え</a:t>
            </a:r>
            <a:r>
              <a:rPr lang="ja-JP" altLang="en-US" sz="2800" dirty="0">
                <a:latin typeface="AR P丸ゴシック体E" pitchFamily="50" charset="-128"/>
                <a:ea typeface="AR P丸ゴシック体E" pitchFamily="50" charset="-128"/>
              </a:rPr>
              <a:t>～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い！こうなったらやるしかない！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ぼくは決心して家のドアを開けた！すると！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>
              <a:latin typeface="AR P丸ゴシック体E" pitchFamily="50" charset="-128"/>
              <a:ea typeface="AR P丸ゴシック体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874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DA1B0"/>
            </a:gs>
            <a:gs pos="100000">
              <a:srgbClr val="FF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95536" y="620688"/>
            <a:ext cx="84249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6600" b="1" dirty="0">
                <a:ln w="31550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 Pゴシック体S" pitchFamily="50" charset="-128"/>
                <a:ea typeface="AR Pゴシック体S" pitchFamily="50" charset="-128"/>
              </a:rPr>
              <a:t>モンスターが現れた</a:t>
            </a:r>
          </a:p>
        </p:txBody>
      </p:sp>
      <p:pic>
        <p:nvPicPr>
          <p:cNvPr id="1026" name="Picture 2" descr="C:\Users\sigeG\Desktop\キャラクターイラスト\free5_0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36" y="1728684"/>
            <a:ext cx="4798535" cy="4798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nto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917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75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11096" y="404664"/>
            <a:ext cx="763284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いきなりかよ！</a:t>
            </a:r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まだ、俺何にも教わってないぞ！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kumimoji="1" lang="en-US" altLang="ja-JP" sz="2800" dirty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どうすればいいんだ</a:t>
            </a:r>
            <a:r>
              <a:rPr kumimoji="1"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・・・・</a:t>
            </a:r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>
                <a:latin typeface="AR P丸ゴシック体E" pitchFamily="50" charset="-128"/>
                <a:ea typeface="AR P丸ゴシック体E" pitchFamily="50" charset="-128"/>
              </a:rPr>
              <a:t>天の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声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「ここは、</a:t>
            </a:r>
            <a:r>
              <a:rPr lang="ja-JP" altLang="en-US" sz="2800" dirty="0">
                <a:latin typeface="AR P丸ゴシック体E" pitchFamily="50" charset="-128"/>
                <a:ea typeface="AR P丸ゴシック体E" pitchFamily="50" charset="-128"/>
              </a:rPr>
              <a:t>ワリザン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の森。</a:t>
            </a:r>
            <a:r>
              <a:rPr lang="ja-JP" altLang="en-US" sz="28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わり算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でたおすのじゃ。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>
                <a:latin typeface="AR P丸ゴシック体E" pitchFamily="50" charset="-128"/>
                <a:ea typeface="AR P丸ゴシック体E" pitchFamily="50" charset="-128"/>
              </a:rPr>
              <a:t>　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何回も攻撃し、モンスターの悪の心を君の攻撃力より小さくしたときにモンスターは優しい心を取りもどすのじゃ。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>
                <a:latin typeface="AR P丸ゴシック体E" pitchFamily="50" charset="-128"/>
                <a:ea typeface="AR P丸ゴシック体E" pitchFamily="50" charset="-128"/>
              </a:rPr>
              <a:t>　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悪の心が０になればまさにミラクルじゃ！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>
                <a:latin typeface="AR P丸ゴシック体E" pitchFamily="50" charset="-128"/>
                <a:ea typeface="AR P丸ゴシック体E" pitchFamily="50" charset="-128"/>
              </a:rPr>
              <a:t>ただし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、モンスターの</a:t>
            </a:r>
            <a:r>
              <a:rPr lang="en-US" altLang="ja-JP" sz="2800" dirty="0" smtClean="0">
                <a:latin typeface="AR P丸ゴシック体E" pitchFamily="50" charset="-128"/>
                <a:ea typeface="AR P丸ゴシック体E" pitchFamily="50" charset="-128"/>
              </a:rPr>
              <a:t>HP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以上攻撃してはならぬ。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モンスターは死んでしまう</a:t>
            </a:r>
            <a:r>
              <a:rPr lang="ja-JP" altLang="en-US" sz="2800" dirty="0" err="1" smtClean="0">
                <a:latin typeface="AR P丸ゴシック体E" pitchFamily="50" charset="-128"/>
                <a:ea typeface="AR P丸ゴシック体E" pitchFamily="50" charset="-128"/>
              </a:rPr>
              <a:t>で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のぅ。」</a:t>
            </a:r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460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11096" y="476672"/>
            <a:ext cx="792134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AR Pゴシック体S" pitchFamily="50" charset="-128"/>
                <a:ea typeface="AR Pゴシック体S" pitchFamily="50" charset="-128"/>
              </a:rPr>
              <a:t>【</a:t>
            </a:r>
            <a:r>
              <a:rPr kumimoji="1" lang="ja-JP" altLang="en-US" sz="2800" dirty="0" smtClean="0">
                <a:latin typeface="AR Pゴシック体S" pitchFamily="50" charset="-128"/>
                <a:ea typeface="AR Pゴシック体S" pitchFamily="50" charset="-128"/>
              </a:rPr>
              <a:t>ルール１</a:t>
            </a:r>
            <a:r>
              <a:rPr kumimoji="1" lang="en-US" altLang="ja-JP" sz="2800" dirty="0" smtClean="0">
                <a:latin typeface="AR Pゴシック体S" pitchFamily="50" charset="-128"/>
                <a:ea typeface="AR Pゴシック体S" pitchFamily="50" charset="-128"/>
              </a:rPr>
              <a:t>】</a:t>
            </a:r>
            <a:endParaRPr lang="en-US" altLang="ja-JP" sz="2800" dirty="0">
              <a:latin typeface="AR Pゴシック体S" pitchFamily="50" charset="-128"/>
              <a:ea typeface="AR Pゴシック体S" pitchFamily="50" charset="-128"/>
            </a:endParaRPr>
          </a:p>
          <a:p>
            <a:r>
              <a:rPr kumimoji="1" lang="ja-JP" altLang="en-US" sz="3200" dirty="0" smtClean="0">
                <a:latin typeface="AR P丸ゴシック体E" pitchFamily="50" charset="-128"/>
                <a:ea typeface="AR P丸ゴシック体E" pitchFamily="50" charset="-128"/>
              </a:rPr>
              <a:t>◎一度に攻撃できるのは９発まで</a:t>
            </a:r>
            <a:endParaRPr kumimoji="1" lang="en-US" altLang="ja-JP" sz="32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en-US" altLang="ja-JP" sz="2800" dirty="0" smtClean="0">
                <a:latin typeface="AR Pゴシック体S" pitchFamily="50" charset="-128"/>
                <a:ea typeface="AR Pゴシック体S" pitchFamily="50" charset="-128"/>
              </a:rPr>
              <a:t>【</a:t>
            </a:r>
            <a:r>
              <a:rPr lang="ja-JP" altLang="en-US" sz="2800" dirty="0" smtClean="0">
                <a:latin typeface="AR Pゴシック体S" pitchFamily="50" charset="-128"/>
                <a:ea typeface="AR Pゴシック体S" pitchFamily="50" charset="-128"/>
              </a:rPr>
              <a:t>ルール２</a:t>
            </a:r>
            <a:r>
              <a:rPr lang="en-US" altLang="ja-JP" sz="2800" dirty="0" smtClean="0">
                <a:latin typeface="AR Pゴシック体S" pitchFamily="50" charset="-128"/>
                <a:ea typeface="AR Pゴシック体S" pitchFamily="50" charset="-128"/>
              </a:rPr>
              <a:t>】</a:t>
            </a:r>
            <a:endParaRPr lang="en-US" altLang="ja-JP" sz="2800" dirty="0">
              <a:latin typeface="AR Pゴシック体S" pitchFamily="50" charset="-128"/>
              <a:ea typeface="AR Pゴシック体S" pitchFamily="50" charset="-128"/>
            </a:endParaRPr>
          </a:p>
          <a:p>
            <a:r>
              <a:rPr kumimoji="1" lang="ja-JP" altLang="en-US" sz="3200" dirty="0" smtClean="0">
                <a:latin typeface="AR P丸ゴシック体E" pitchFamily="50" charset="-128"/>
                <a:ea typeface="AR P丸ゴシック体E" pitchFamily="50" charset="-128"/>
              </a:rPr>
              <a:t>◎モンスターの</a:t>
            </a:r>
            <a:r>
              <a:rPr kumimoji="1" lang="en-US" altLang="ja-JP" sz="3200" dirty="0" smtClean="0">
                <a:latin typeface="AR P丸ゴシック体E" pitchFamily="50" charset="-128"/>
                <a:ea typeface="AR P丸ゴシック体E" pitchFamily="50" charset="-128"/>
              </a:rPr>
              <a:t>HP</a:t>
            </a:r>
            <a:r>
              <a:rPr kumimoji="1" lang="ja-JP" altLang="en-US" sz="3200" dirty="0" smtClean="0">
                <a:latin typeface="AR P丸ゴシック体E" pitchFamily="50" charset="-128"/>
                <a:ea typeface="AR P丸ゴシック体E" pitchFamily="50" charset="-128"/>
              </a:rPr>
              <a:t>以上の攻撃をしないこと</a:t>
            </a:r>
            <a:endParaRPr lang="en-US" altLang="ja-JP" sz="3200" dirty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8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（</a:t>
            </a:r>
            <a:r>
              <a:rPr lang="en-US" altLang="ja-JP" sz="28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※</a:t>
            </a:r>
            <a:r>
              <a:rPr lang="ja-JP" altLang="en-US" sz="28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０にしたらまさにミラクルだってさ！）</a:t>
            </a:r>
            <a:endParaRPr lang="en-US" altLang="ja-JP" sz="2800" dirty="0" smtClean="0">
              <a:solidFill>
                <a:srgbClr val="FF0000"/>
              </a:solidFill>
              <a:latin typeface="AR P丸ゴシック体E" pitchFamily="50" charset="-128"/>
              <a:ea typeface="AR P丸ゴシック体E" pitchFamily="50" charset="-128"/>
            </a:endParaRPr>
          </a:p>
          <a:p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lang="en-US" altLang="ja-JP" sz="2800" dirty="0">
              <a:latin typeface="AR P丸ゴシック体E" pitchFamily="50" charset="-128"/>
              <a:ea typeface="AR P丸ゴシック体E" pitchFamily="50" charset="-128"/>
            </a:endParaRPr>
          </a:p>
          <a:p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endParaRPr kumimoji="1" lang="en-US" altLang="ja-JP" sz="2800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44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モンスターの</a:t>
            </a:r>
            <a:r>
              <a:rPr lang="en-US" altLang="ja-JP" sz="44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HP</a:t>
            </a:r>
            <a:r>
              <a:rPr lang="ja-JP" altLang="en-US" sz="4400" dirty="0" smtClean="0">
                <a:solidFill>
                  <a:srgbClr val="FF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を君の攻撃力より小さくすれば勝利！</a:t>
            </a:r>
            <a:endParaRPr kumimoji="1" lang="en-US" altLang="ja-JP" sz="4400" dirty="0" smtClean="0"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3563888" y="3496116"/>
            <a:ext cx="1512168" cy="1373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36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DA1B0"/>
            </a:gs>
            <a:gs pos="100000">
              <a:srgbClr val="FF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95536" y="620688"/>
            <a:ext cx="84249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6600" b="1" dirty="0" smtClean="0">
                <a:ln w="31550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 Pゴシック体S" pitchFamily="50" charset="-128"/>
                <a:ea typeface="AR Pゴシック体S" pitchFamily="50" charset="-128"/>
              </a:rPr>
              <a:t>よ～し、わかった！</a:t>
            </a:r>
            <a:endParaRPr lang="en-US" altLang="ja-JP" sz="6600" b="1" dirty="0" smtClean="0">
              <a:ln w="31550" cmpd="sng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 Pゴシック体S" pitchFamily="50" charset="-128"/>
              <a:ea typeface="AR Pゴシック体S" pitchFamily="50" charset="-128"/>
            </a:endParaRPr>
          </a:p>
          <a:p>
            <a:pPr lvl="0" algn="ctr"/>
            <a:endParaRPr lang="en-US" altLang="ja-JP" sz="6600" b="1" dirty="0" smtClean="0">
              <a:ln w="31550" cmpd="sng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 Pゴシック体S" pitchFamily="50" charset="-128"/>
              <a:ea typeface="AR Pゴシック体S" pitchFamily="50" charset="-128"/>
            </a:endParaRPr>
          </a:p>
          <a:p>
            <a:pPr lvl="0" algn="ctr"/>
            <a:r>
              <a:rPr lang="ja-JP" altLang="en-US" sz="9600" b="1" dirty="0" smtClean="0">
                <a:ln w="31550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 Pゴシック体S" pitchFamily="50" charset="-128"/>
                <a:ea typeface="AR Pゴシック体S" pitchFamily="50" charset="-128"/>
              </a:rPr>
              <a:t>いざ！勝負！</a:t>
            </a:r>
            <a:endParaRPr lang="ja-JP" altLang="en-US" sz="9600" b="1" dirty="0">
              <a:ln w="31550" cmpd="sng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 Pゴシック体S" pitchFamily="50" charset="-128"/>
              <a:ea typeface="AR Pゴシック体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3602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rgbClr val="FF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002799" y="4653136"/>
            <a:ext cx="2984296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3600" dirty="0" smtClean="0"/>
              <a:t>ドラゴン</a:t>
            </a:r>
            <a:endParaRPr kumimoji="1" lang="en-US" altLang="ja-JP" sz="3600" dirty="0" smtClean="0"/>
          </a:p>
          <a:p>
            <a:endParaRPr kumimoji="1" lang="en-US" altLang="ja-JP" sz="2000" dirty="0" smtClean="0"/>
          </a:p>
          <a:p>
            <a:r>
              <a:rPr kumimoji="1" lang="en-US" altLang="ja-JP" sz="3600" dirty="0" smtClean="0"/>
              <a:t>HP</a:t>
            </a:r>
            <a:r>
              <a:rPr kumimoji="1" lang="ja-JP" altLang="en-US" sz="3600" dirty="0" smtClean="0"/>
              <a:t>：９２</a:t>
            </a:r>
            <a:endParaRPr kumimoji="1" lang="ja-JP" altLang="en-US" sz="3600" dirty="0"/>
          </a:p>
        </p:txBody>
      </p:sp>
      <p:sp>
        <p:nvSpPr>
          <p:cNvPr id="8" name="角丸四角形 7"/>
          <p:cNvSpPr/>
          <p:nvPr/>
        </p:nvSpPr>
        <p:spPr>
          <a:xfrm>
            <a:off x="5411149" y="4653136"/>
            <a:ext cx="3000920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3600" dirty="0" smtClean="0"/>
              <a:t>勇者（きみ）</a:t>
            </a:r>
            <a:endParaRPr kumimoji="1" lang="en-US" altLang="ja-JP" sz="3600" dirty="0" smtClean="0"/>
          </a:p>
          <a:p>
            <a:endParaRPr kumimoji="1" lang="en-US" altLang="ja-JP" sz="2400" dirty="0" smtClean="0"/>
          </a:p>
          <a:p>
            <a:r>
              <a:rPr lang="ja-JP" altLang="en-US" sz="3600" dirty="0"/>
              <a:t>攻撃力</a:t>
            </a:r>
            <a:r>
              <a:rPr kumimoji="1" lang="ja-JP" altLang="en-US" sz="3600" dirty="0" smtClean="0"/>
              <a:t>：４</a:t>
            </a:r>
            <a:endParaRPr kumimoji="1" lang="ja-JP" altLang="en-US" sz="3600" dirty="0"/>
          </a:p>
        </p:txBody>
      </p:sp>
      <p:pic>
        <p:nvPicPr>
          <p:cNvPr id="2" name="Picture 2" descr="C:\Users\sigeG\Desktop\キャラクターイラスト\free5_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04898"/>
            <a:ext cx="3528392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igeG\Desktop\キャラクターイラスト\free2_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607" y="626985"/>
            <a:ext cx="2438004" cy="3798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4283968" y="1741450"/>
            <a:ext cx="12793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÷</a:t>
            </a:r>
            <a:endParaRPr lang="ja-JP" altLang="en-US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9754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982970" y="1988840"/>
            <a:ext cx="7122464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0000" b="1" dirty="0" smtClean="0">
                <a:ln w="10541" cmpd="sng">
                  <a:noFill/>
                  <a:prstDash val="solid"/>
                </a:ln>
              </a:rPr>
              <a:t>92÷</a:t>
            </a:r>
            <a:r>
              <a:rPr lang="ja-JP" altLang="en-US" sz="20000" b="1" dirty="0" smtClean="0">
                <a:ln w="10541" cmpd="sng">
                  <a:noFill/>
                  <a:prstDash val="solid"/>
                </a:ln>
              </a:rPr>
              <a:t>４</a:t>
            </a:r>
            <a:endParaRPr lang="ja-JP" altLang="en-US" sz="20000" b="1" cap="none" spc="0" dirty="0">
              <a:ln w="10541" cmpd="sng">
                <a:noFill/>
                <a:prstDash val="solid"/>
              </a:ln>
              <a:effectLst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83568" y="849486"/>
            <a:ext cx="3430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10541" cmpd="sng">
                  <a:noFill/>
                  <a:prstDash val="solid"/>
                </a:ln>
                <a:effectLst/>
              </a:rPr>
              <a:t>計算式は、</a:t>
            </a:r>
            <a:endParaRPr lang="ja-JP" altLang="en-US" sz="5400" b="1" cap="none" spc="0" dirty="0">
              <a:ln w="10541" cmpd="sng">
                <a:noFill/>
                <a:prstDash val="solid"/>
              </a:ln>
              <a:effectLst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842894" y="5158939"/>
            <a:ext cx="1521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10541" cmpd="sng">
                  <a:noFill/>
                  <a:prstDash val="solid"/>
                </a:ln>
                <a:effectLst/>
              </a:rPr>
              <a:t>だね</a:t>
            </a:r>
            <a:endParaRPr lang="ja-JP" altLang="en-US" sz="5400" b="1" cap="none" spc="0" dirty="0">
              <a:ln w="10541" cmpd="sng">
                <a:noFill/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2063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669</Words>
  <Application>Microsoft Office PowerPoint</Application>
  <PresentationFormat>画面に合わせる (4:3)</PresentationFormat>
  <Paragraphs>221</Paragraphs>
  <Slides>24</Slides>
  <Notes>0</Notes>
  <HiddenSlides>0</HiddenSlides>
  <MMClips>7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5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sigeG</dc:creator>
  <cp:lastModifiedBy>sigeG</cp:lastModifiedBy>
  <cp:revision>61</cp:revision>
  <dcterms:created xsi:type="dcterms:W3CDTF">2012-08-14T00:58:05Z</dcterms:created>
  <dcterms:modified xsi:type="dcterms:W3CDTF">2012-10-18T12:11:27Z</dcterms:modified>
</cp:coreProperties>
</file>