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73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D7D86-5A22-4728-91A6-6CD25514971A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269B-6ECF-485E-8944-12459D54A5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269B-6ECF-485E-8944-12459D54A5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16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269B-6ECF-485E-8944-12459D54A55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75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12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8.png"/><Relationship Id="rId5" Type="http://schemas.openxmlformats.org/officeDocument/2006/relationships/image" Target="../media/image1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560" y="1602338"/>
            <a:ext cx="8496944" cy="3528392"/>
          </a:xfrm>
        </p:spPr>
        <p:txBody>
          <a:bodyPr>
            <a:noAutofit/>
          </a:bodyPr>
          <a:lstStyle/>
          <a:p>
            <a:r>
              <a:rPr kumimoji="1" lang="ja-JP" altLang="en-US" sz="11500" b="1" dirty="0" smtClean="0">
                <a:latin typeface="HGP教科書体" pitchFamily="18" charset="-128"/>
                <a:ea typeface="HGP教科書体" pitchFamily="18" charset="-128"/>
              </a:rPr>
              <a:t>１ｈａって　　　　　　　　何㎡？</a:t>
            </a:r>
            <a:endParaRPr kumimoji="1" lang="ja-JP" altLang="en-US" sz="11500" b="1" dirty="0">
              <a:latin typeface="HGP教科書体" pitchFamily="18" charset="-128"/>
              <a:ea typeface="HGP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478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2160239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/>
              <a:t>１</a:t>
            </a:r>
            <a:r>
              <a:rPr lang="en-US" altLang="ja-JP" sz="3600" dirty="0" smtClean="0"/>
              <a:t>h</a:t>
            </a:r>
            <a:r>
              <a:rPr lang="en-US" altLang="ja-JP" sz="3600" dirty="0" smtClean="0">
                <a:latin typeface="HGP行書体" pitchFamily="66" charset="-128"/>
                <a:ea typeface="HGP行書体" pitchFamily="66" charset="-128"/>
                <a:cs typeface="Arial Unicode MS" pitchFamily="50" charset="-128"/>
              </a:rPr>
              <a:t>a</a:t>
            </a:r>
            <a:r>
              <a:rPr lang="ja-JP" altLang="en-US" sz="3600" dirty="0" smtClean="0"/>
              <a:t>は、たてよこ</a:t>
            </a:r>
            <a:r>
              <a:rPr lang="ja-JP" altLang="en-US" sz="3600" dirty="0"/>
              <a:t>何</a:t>
            </a:r>
            <a:r>
              <a:rPr lang="en-US" altLang="ja-JP" sz="3600" dirty="0"/>
              <a:t>m</a:t>
            </a:r>
            <a:r>
              <a:rPr lang="ja-JP" altLang="en-US" sz="3600" dirty="0" smtClean="0"/>
              <a:t>の正方形の面積の広さだったかいつもわからなくなるんだよね。広さの神様どうか教えてください。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91296" y="3664994"/>
            <a:ext cx="1937274" cy="1169623"/>
          </a:xfrm>
        </p:spPr>
        <p:txBody>
          <a:bodyPr>
            <a:noAutofit/>
          </a:bodyPr>
          <a:lstStyle/>
          <a:p>
            <a:r>
              <a:rPr lang="ja-JP" altLang="en-US" sz="7000" b="1" dirty="0" smtClean="0"/>
              <a:t>１</a:t>
            </a:r>
            <a:r>
              <a:rPr lang="en-US" altLang="ja-JP" sz="7000" b="1" dirty="0" smtClean="0"/>
              <a:t>h</a:t>
            </a:r>
            <a:r>
              <a:rPr lang="en-US" altLang="ja-JP" sz="7000" b="1" dirty="0" smtClean="0"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7000" b="1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01144" y="3014201"/>
            <a:ext cx="2556000" cy="2521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9871" y="3954203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？</a:t>
            </a:r>
            <a:r>
              <a:rPr kumimoji="1" lang="en-US" altLang="ja-JP" sz="4800" dirty="0" smtClean="0"/>
              <a:t>m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91846" y="5619103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？</a:t>
            </a:r>
            <a:r>
              <a:rPr kumimoji="1" lang="en-US" altLang="ja-JP" sz="4800" dirty="0" smtClean="0"/>
              <a:t>m</a:t>
            </a:r>
            <a:endParaRPr kumimoji="1" lang="ja-JP" altLang="en-US" sz="48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4154974" y="3004483"/>
            <a:ext cx="646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232" y="5503678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>
            <a:off x="4452070" y="4796298"/>
            <a:ext cx="6635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427709" y="3050977"/>
            <a:ext cx="1" cy="8280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789441" y="6126299"/>
            <a:ext cx="567011" cy="78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4814964" y="6125145"/>
            <a:ext cx="6227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8" descr="C:\Users\福浦\AppData\Local\Microsoft\Windows\Temporary Internet Files\Content.IE5\ZIBT4D07\MP9004036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14201"/>
            <a:ext cx="1871762" cy="23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直線コネクタ 19"/>
          <p:cNvCxnSpPr/>
          <p:nvPr/>
        </p:nvCxnSpPr>
        <p:spPr>
          <a:xfrm>
            <a:off x="4799466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64358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1614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3635896" y="368660"/>
            <a:ext cx="3888432" cy="1764196"/>
          </a:xfrm>
          <a:prstGeom prst="wedgeRoundRectCallout">
            <a:avLst>
              <a:gd name="adj1" fmla="val -85573"/>
              <a:gd name="adj2" fmla="val 2155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たてとよこに　　</a:t>
            </a:r>
          </a:p>
          <a:p>
            <a:pPr algn="ctr"/>
            <a:r>
              <a:rPr kumimoji="1" lang="ja-JP" altLang="en-US" sz="3600" dirty="0" smtClean="0"/>
              <a:t>１</a:t>
            </a:r>
            <a:r>
              <a:rPr kumimoji="1" lang="en-US" altLang="ja-JP" sz="3600" dirty="0" smtClean="0"/>
              <a:t>h</a:t>
            </a:r>
            <a:r>
              <a:rPr kumimoji="1" lang="en-US" altLang="ja-JP" sz="3600" dirty="0" smtClean="0">
                <a:latin typeface="HGP行書体" pitchFamily="66" charset="-128"/>
                <a:ea typeface="HGP行書体" pitchFamily="66" charset="-128"/>
              </a:rPr>
              <a:t>a</a:t>
            </a:r>
            <a:r>
              <a:rPr kumimoji="1" lang="ja-JP" altLang="en-US" sz="3600" dirty="0" smtClean="0"/>
              <a:t>を　　　　　　　</a:t>
            </a:r>
          </a:p>
          <a:p>
            <a:pPr algn="ctr"/>
            <a:r>
              <a:rPr kumimoji="1" lang="ja-JP" altLang="en-US" sz="3600" dirty="0" smtClean="0"/>
              <a:t>かきましょう</a:t>
            </a:r>
            <a:r>
              <a:rPr kumimoji="1" lang="ja-JP" altLang="en-US" sz="1940" dirty="0" smtClean="0"/>
              <a:t>。</a:t>
            </a:r>
            <a:endParaRPr kumimoji="1" lang="ja-JP" altLang="en-US" sz="194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35694"/>
            <a:ext cx="3384376" cy="334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03" y="2560839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6" y="5850275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89" y="241190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7" y="5157192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65304"/>
            <a:ext cx="7921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342" y="6165304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337072" y="5789254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m</a:t>
            </a:r>
            <a:endParaRPr kumimoji="1" lang="ja-JP" altLang="en-US" sz="5400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780" y="3659275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4139952" y="5880572"/>
            <a:ext cx="0" cy="613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32" y="5897902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2111200" y="3760355"/>
            <a:ext cx="1478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１</a:t>
            </a:r>
            <a:r>
              <a:rPr kumimoji="1" lang="en-US" altLang="ja-JP" sz="6000" dirty="0" smtClean="0"/>
              <a:t>h</a:t>
            </a:r>
            <a:r>
              <a:rPr kumimoji="1" lang="en-US" altLang="ja-JP" sz="6000" dirty="0" smtClean="0"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60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99672" y="5727917"/>
            <a:ext cx="1478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１</a:t>
            </a:r>
            <a:r>
              <a:rPr kumimoji="1" lang="en-US" altLang="ja-JP" sz="6000" dirty="0" smtClean="0"/>
              <a:t>h</a:t>
            </a:r>
            <a:r>
              <a:rPr kumimoji="1" lang="en-US" altLang="ja-JP" sz="6000" dirty="0" smtClean="0"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60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07019" y="3560819"/>
            <a:ext cx="1737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１</a:t>
            </a:r>
            <a:r>
              <a:rPr kumimoji="1" lang="en-US" altLang="ja-JP" sz="7200" dirty="0" smtClean="0"/>
              <a:t>h</a:t>
            </a:r>
            <a:r>
              <a:rPr kumimoji="1" lang="en-US" altLang="ja-JP" sz="7200" dirty="0" smtClean="0"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7200" dirty="0">
              <a:latin typeface="HGP行書体" pitchFamily="66" charset="-128"/>
              <a:ea typeface="HGP行書体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2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62084" y="363947"/>
            <a:ext cx="2374822" cy="938602"/>
          </a:xfrm>
        </p:spPr>
        <p:txBody>
          <a:bodyPr>
            <a:noAutofit/>
          </a:bodyPr>
          <a:lstStyle/>
          <a:p>
            <a:r>
              <a:rPr kumimoji="1" lang="en-US" altLang="ja-JP" sz="9600" dirty="0" smtClean="0">
                <a:latin typeface="HGP行書体" pitchFamily="66" charset="-128"/>
                <a:ea typeface="HGP行書体" pitchFamily="66" charset="-128"/>
              </a:rPr>
              <a:t>a</a:t>
            </a:r>
            <a:r>
              <a:rPr kumimoji="1" lang="ja-JP" altLang="en-US" sz="9600" dirty="0" smtClean="0"/>
              <a:t>ｍ</a:t>
            </a:r>
            <a:endParaRPr kumimoji="1" lang="ja-JP" altLang="en-US" sz="9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72851" y="1604177"/>
            <a:ext cx="1450504" cy="1396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1500" dirty="0" smtClean="0">
                <a:ea typeface="HGP行書体" pitchFamily="66" charset="-128"/>
              </a:rPr>
              <a:t>1</a:t>
            </a:r>
            <a:endParaRPr kumimoji="1" lang="ja-JP" altLang="en-US" sz="11500" dirty="0">
              <a:ea typeface="HGP行書体" pitchFamily="66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5891152" y="1365334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690280" y="1550004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9600" dirty="0" smtClean="0"/>
              <a:t>ｍ</a:t>
            </a:r>
            <a:r>
              <a:rPr lang="ja-JP" altLang="en-US" sz="11500" dirty="0" smtClean="0"/>
              <a:t>　　　</a:t>
            </a:r>
            <a:endParaRPr lang="ja-JP" altLang="en-US" sz="11500" dirty="0"/>
          </a:p>
        </p:txBody>
      </p:sp>
      <p:sp>
        <p:nvSpPr>
          <p:cNvPr id="9" name="円/楕円 8"/>
          <p:cNvSpPr/>
          <p:nvPr/>
        </p:nvSpPr>
        <p:spPr>
          <a:xfrm rot="1422418">
            <a:off x="6292495" y="2433899"/>
            <a:ext cx="388775" cy="548708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5881615" y="3217260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775173" y="4874097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11500" dirty="0" smtClean="0"/>
              <a:t>ｍ　　　</a:t>
            </a:r>
            <a:endParaRPr lang="ja-JP" altLang="en-US" sz="115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41121" y="5009590"/>
            <a:ext cx="28385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dirty="0" smtClean="0"/>
              <a:t>100</a:t>
            </a:r>
            <a:endParaRPr kumimoji="1" lang="ja-JP" altLang="en-US" sz="11500" dirty="0"/>
          </a:p>
        </p:txBody>
      </p:sp>
      <p:sp>
        <p:nvSpPr>
          <p:cNvPr id="13" name="四角形吹き出し 12"/>
          <p:cNvSpPr/>
          <p:nvPr/>
        </p:nvSpPr>
        <p:spPr>
          <a:xfrm>
            <a:off x="1691680" y="1690792"/>
            <a:ext cx="3096344" cy="1584176"/>
          </a:xfrm>
          <a:prstGeom prst="wedgeRectCallout">
            <a:avLst>
              <a:gd name="adj1" fmla="val -66855"/>
              <a:gd name="adj2" fmla="val 452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ヘクタール</a:t>
            </a:r>
            <a:r>
              <a:rPr kumimoji="1" lang="ja-JP" altLang="en-US" sz="2000" b="1" dirty="0" err="1" smtClean="0"/>
              <a:t>よ</a:t>
            </a:r>
            <a:r>
              <a:rPr kumimoji="1" lang="ja-JP" altLang="en-US" sz="2000" b="1" dirty="0" smtClean="0"/>
              <a:t>ヘクタールよヘクタールさん　　　　　</a:t>
            </a:r>
          </a:p>
          <a:p>
            <a:pPr algn="ctr"/>
            <a:r>
              <a:rPr kumimoji="1" lang="ja-JP" altLang="en-US" sz="2000" b="1" dirty="0" smtClean="0"/>
              <a:t>まあるくなあれ</a:t>
            </a:r>
            <a:r>
              <a:rPr kumimoji="1" lang="ja-JP" altLang="en-US" sz="2800" dirty="0" smtClean="0"/>
              <a:t>　</a:t>
            </a:r>
            <a:endParaRPr kumimoji="1" lang="ja-JP" altLang="en-US" sz="2800" dirty="0"/>
          </a:p>
        </p:txBody>
      </p:sp>
      <p:sp>
        <p:nvSpPr>
          <p:cNvPr id="14" name="四角形吹き出し 13"/>
          <p:cNvSpPr/>
          <p:nvPr/>
        </p:nvSpPr>
        <p:spPr>
          <a:xfrm>
            <a:off x="2194331" y="3819466"/>
            <a:ext cx="2276583" cy="1063798"/>
          </a:xfrm>
          <a:prstGeom prst="wedgeRectCallout">
            <a:avLst>
              <a:gd name="adj1" fmla="val -88393"/>
              <a:gd name="adj2" fmla="val -1016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　まあるくなあれ</a:t>
            </a:r>
            <a:endParaRPr kumimoji="1" lang="ja-JP" altLang="en-US" sz="32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9220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角丸四角形吹き出し 15"/>
          <p:cNvSpPr/>
          <p:nvPr/>
        </p:nvSpPr>
        <p:spPr>
          <a:xfrm>
            <a:off x="361191" y="725193"/>
            <a:ext cx="3490729" cy="612648"/>
          </a:xfrm>
          <a:prstGeom prst="wedgeRoundRectCallout">
            <a:avLst>
              <a:gd name="adj1" fmla="val -34829"/>
              <a:gd name="adj2" fmla="val 2851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 smtClean="0"/>
              <a:t>おまじないをいうのだよ</a:t>
            </a:r>
            <a:endParaRPr kumimoji="1" lang="ja-JP" altLang="en-US" sz="2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0006" y="29715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/>
              <a:t>1</a:t>
            </a:r>
            <a:endParaRPr kumimoji="1" lang="ja-JP" altLang="en-US" sz="9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19369" y="240023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 smtClean="0"/>
              <a:t>n</a:t>
            </a:r>
            <a:endParaRPr kumimoji="1" lang="ja-JP" altLang="en-US" sz="8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55205" y="32921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 smtClean="0"/>
              <a:t>Ｉ</a:t>
            </a:r>
            <a:endParaRPr kumimoji="1" lang="ja-JP" altLang="en-US" sz="4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89040" y="1904919"/>
            <a:ext cx="7777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 smtClean="0"/>
              <a:t>n</a:t>
            </a:r>
            <a:endParaRPr kumimoji="1" lang="ja-JP" altLang="en-US" sz="8800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4548272" y="3197952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1500" dirty="0" smtClean="0">
                <a:ea typeface="HGP行書体" pitchFamily="66" charset="-128"/>
              </a:rPr>
              <a:t>1</a:t>
            </a:r>
            <a:endParaRPr lang="ja-JP" altLang="en-US" sz="11500" dirty="0">
              <a:ea typeface="HGP行書体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77228" y="3457612"/>
            <a:ext cx="7777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 smtClean="0"/>
              <a:t>n</a:t>
            </a:r>
            <a:endParaRPr kumimoji="1" lang="ja-JP" altLang="en-US" sz="8800" dirty="0"/>
          </a:p>
        </p:txBody>
      </p:sp>
      <p:sp>
        <p:nvSpPr>
          <p:cNvPr id="17" name="テキスト ボックス 16"/>
          <p:cNvSpPr txBox="1"/>
          <p:nvPr/>
        </p:nvSpPr>
        <p:spPr>
          <a:xfrm rot="10800000">
            <a:off x="10089386" y="1581648"/>
            <a:ext cx="459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AR P丸ゴシック体M" pitchFamily="50" charset="-128"/>
                <a:ea typeface="AR P丸ゴシック体M" pitchFamily="50" charset="-128"/>
              </a:rPr>
              <a:t>⌒</a:t>
            </a:r>
            <a:endParaRPr kumimoji="1" lang="ja-JP" altLang="en-US" sz="3200" b="1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 rot="1422418">
            <a:off x="6348907" y="3986859"/>
            <a:ext cx="388775" cy="548708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/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6769364" y="3098748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9600" dirty="0" smtClean="0"/>
              <a:t>ｍ</a:t>
            </a:r>
            <a:r>
              <a:rPr lang="ja-JP" altLang="en-US" sz="11500" dirty="0" smtClean="0"/>
              <a:t>　　　</a:t>
            </a:r>
            <a:endParaRPr lang="ja-JP" altLang="en-US" sz="115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5939333" y="4737148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8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7341E-6 L 0.02257 0.3264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16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0.37688 L -0.48194 0.3768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 animBg="1"/>
      <p:bldP spid="11" grpId="0"/>
      <p:bldP spid="12" grpId="0"/>
      <p:bldP spid="13" grpId="0" animBg="1"/>
      <p:bldP spid="14" grpId="0" animBg="1"/>
      <p:bldP spid="16" grpId="0" animBg="1"/>
      <p:bldP spid="4" grpId="0"/>
      <p:bldP spid="6" grpId="0"/>
      <p:bldP spid="8" grpId="0"/>
      <p:bldP spid="8" grpId="1"/>
      <p:bldP spid="8" grpId="2"/>
      <p:bldP spid="8" grpId="3"/>
      <p:bldP spid="18" grpId="0"/>
      <p:bldP spid="19" grpId="0" build="p"/>
      <p:bldP spid="20" grpId="0"/>
      <p:bldP spid="17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50" y="283234"/>
            <a:ext cx="3382963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60378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30013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37" y="363215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54" y="364819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109" y="362968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11663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75" y="2956584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29" y="3847172"/>
            <a:ext cx="78581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3791863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332" y="1095824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0" y="3352308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134308" y="1406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endParaRPr kumimoji="1" lang="ja-JP" altLang="en-US" sz="40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263048" y="4747640"/>
            <a:ext cx="7237479" cy="1752405"/>
          </a:xfrm>
          <a:prstGeom prst="wedgeRoundRectCallout">
            <a:avLst>
              <a:gd name="adj1" fmla="val -48778"/>
              <a:gd name="adj2" fmla="val -1884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教科書体" pitchFamily="18" charset="-128"/>
                <a:ea typeface="HGP教科書体" pitchFamily="18" charset="-128"/>
              </a:rPr>
              <a:t>１</a:t>
            </a:r>
            <a:r>
              <a:rPr kumimoji="1" lang="en-US" altLang="ja-JP" sz="4000" b="1" dirty="0" smtClean="0">
                <a:latin typeface="HGP教科書体" pitchFamily="18" charset="-128"/>
                <a:ea typeface="HGP教科書体" pitchFamily="18" charset="-128"/>
              </a:rPr>
              <a:t>ha</a:t>
            </a:r>
            <a:r>
              <a:rPr kumimoji="1" lang="ja-JP" altLang="en-US" sz="4000" dirty="0" smtClean="0"/>
              <a:t>は一辺が</a:t>
            </a:r>
            <a:r>
              <a:rPr kumimoji="1" lang="en-US" altLang="ja-JP" sz="4000" dirty="0" smtClean="0"/>
              <a:t>100</a:t>
            </a:r>
            <a:r>
              <a:rPr kumimoji="1" lang="ja-JP" altLang="en-US" sz="4000" dirty="0" err="1" smtClean="0"/>
              <a:t>ｍ</a:t>
            </a:r>
            <a:r>
              <a:rPr kumimoji="1" lang="ja-JP" altLang="en-US" sz="4000" dirty="0" smtClean="0"/>
              <a:t>の正方形の面積と同じ広さですね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49926" y="367301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endParaRPr kumimoji="1" lang="ja-JP" altLang="en-US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24931" y="1421964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HGP行書体" pitchFamily="66" charset="-128"/>
                <a:ea typeface="HGP行書体" pitchFamily="66" charset="-128"/>
              </a:rPr>
              <a:t>ha</a:t>
            </a:r>
            <a:endParaRPr kumimoji="1" lang="ja-JP" altLang="en-US" sz="36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32286" y="3707789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latin typeface="HGP行書体" pitchFamily="66" charset="-128"/>
                <a:ea typeface="HGP行書体" pitchFamily="66" charset="-128"/>
              </a:rPr>
              <a:t>ha</a:t>
            </a:r>
            <a:endParaRPr kumimoji="1" lang="ja-JP" altLang="en-US" sz="36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972616" y="39199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00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1187579" y="257552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00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0156" y="582523"/>
            <a:ext cx="2263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 dirty="0" smtClean="0"/>
              <a:t>１</a:t>
            </a:r>
            <a:r>
              <a:rPr kumimoji="1" lang="en-US" altLang="ja-JP" sz="9600" dirty="0" smtClean="0"/>
              <a:t>ha</a:t>
            </a:r>
            <a:endParaRPr kumimoji="1" lang="ja-JP" altLang="en-US" sz="9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4652" y="2103707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(100×100)</a:t>
            </a:r>
            <a:r>
              <a:rPr kumimoji="1" lang="ja-JP" altLang="en-US" sz="3200" dirty="0" smtClean="0"/>
              <a:t>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78372" y="2792366"/>
            <a:ext cx="1842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=10000</a:t>
            </a:r>
            <a:r>
              <a:rPr kumimoji="1" lang="ja-JP" altLang="en-US" sz="3200" dirty="0" smtClean="0"/>
              <a:t>㎡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712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5439 L 0.03211 0.07916 L 0.06215 0.15439 L 0.09375 0.07916 L 0.12569 0.15439 L 0.15538 0.07916 L 0.18767 0.15439 L 0.21771 0.07916 L 0.24948 0.15439 L 0.28142 0.07916 L 0.31146 0.15439 L 0.34323 0.07916 L 0.37361 0.15439 L 0.40538 0.07916 L 0.43732 0.15439 L 0.46736 0.07916 L 0.50017 0.15439 " pathEditMode="relative" rAng="0" ptsTypes="FFFFFFFFFFFFFFFFF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16504 C 0.05903 0.11643 0.33385 0.07453 0.70278 0.07152 C 1.05521 0.06805 1.38524 0.10115 1.40694 0.14791 C 1.43507 0.19097 1.20347 0.23125 0.87274 0.23402 C 0.57083 0.23611 0.28403 0.21018 0.26233 0.16898 C 0.24028 0.13263 0.43316 0.09837 0.71337 0.09444 C 0.9724 0.09282 1.2151 0.1155 1.23108 0.14884 C 1.2474 0.17962 1.09375 0.20925 0.86233 0.21018 C 0.65295 0.21296 0.45521 0.19583 0.43802 0.16782 C 0.4276 0.14305 0.54323 0.11944 0.725 0.11828 C 0.88437 0.11643 1.04392 0.12986 1.05521 0.15092 C 1.06597 0.16898 0.98368 0.18611 0.85104 0.18726 C 0.74097 0.18888 0.62535 0.18055 0.61962 0.1662 C 0.60903 0.15486 0.65295 0.14236 0.73524 0.14143 C 0.80208 0.14143 0.86806 0.14421 0.87847 0.15208 C 0.88437 0.15648 0.87274 0.16226 0.84045 0.16412 C 0.82413 0.16504 0.8125 0.16504 0.79653 0.16412 " pathEditMode="relative" rAng="0" ptsTypes="fffffffffffffffff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80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8" grpId="0"/>
      <p:bldP spid="2" grpId="0"/>
      <p:bldP spid="20" grpId="0"/>
      <p:bldP spid="3" grpId="0"/>
      <p:bldP spid="22" grpId="0"/>
      <p:bldP spid="5" grpId="0"/>
      <p:bldP spid="5" grpId="1"/>
      <p:bldP spid="7" grpId="2"/>
      <p:bldP spid="7" grpId="3"/>
      <p:bldP spid="7" grpId="4"/>
      <p:bldP spid="7" grpId="5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107</Words>
  <Application>Microsoft Office PowerPoint</Application>
  <PresentationFormat>画面に合わせる (4:3)</PresentationFormat>
  <Paragraphs>41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１ｈａって　　　　　　　　何㎡？</vt:lpstr>
      <vt:lpstr>１haは、たてよこ何mの正方形の面積の広さだったかいつもわからなくなるんだよね。広さの神様どうか教えてください。</vt:lpstr>
      <vt:lpstr>PowerPoint プレゼンテーション</vt:lpstr>
      <vt:lpstr>aｍ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１aは、たてよこ</dc:title>
  <dc:creator>福浦</dc:creator>
  <cp:lastModifiedBy>FJ-USER</cp:lastModifiedBy>
  <cp:revision>94</cp:revision>
  <dcterms:created xsi:type="dcterms:W3CDTF">2012-10-12T01:17:11Z</dcterms:created>
  <dcterms:modified xsi:type="dcterms:W3CDTF">2012-10-18T03:19:21Z</dcterms:modified>
</cp:coreProperties>
</file>